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256" r:id="rId2"/>
    <p:sldId id="257" r:id="rId3"/>
    <p:sldId id="366" r:id="rId4"/>
    <p:sldId id="367" r:id="rId5"/>
    <p:sldId id="368" r:id="rId6"/>
    <p:sldId id="263" r:id="rId7"/>
    <p:sldId id="315" r:id="rId8"/>
    <p:sldId id="371" r:id="rId9"/>
    <p:sldId id="320" r:id="rId10"/>
    <p:sldId id="503" r:id="rId11"/>
    <p:sldId id="504" r:id="rId12"/>
    <p:sldId id="507" r:id="rId13"/>
    <p:sldId id="509" r:id="rId14"/>
    <p:sldId id="510" r:id="rId15"/>
    <p:sldId id="511" r:id="rId16"/>
    <p:sldId id="512" r:id="rId17"/>
    <p:sldId id="513" r:id="rId18"/>
    <p:sldId id="505" r:id="rId19"/>
    <p:sldId id="506" r:id="rId20"/>
    <p:sldId id="514" r:id="rId21"/>
    <p:sldId id="319" r:id="rId22"/>
    <p:sldId id="374" r:id="rId23"/>
    <p:sldId id="375" r:id="rId24"/>
    <p:sldId id="376" r:id="rId25"/>
    <p:sldId id="369" r:id="rId26"/>
    <p:sldId id="261" r:id="rId27"/>
    <p:sldId id="259" r:id="rId28"/>
    <p:sldId id="260" r:id="rId29"/>
    <p:sldId id="267" r:id="rId30"/>
    <p:sldId id="448" r:id="rId31"/>
    <p:sldId id="268" r:id="rId32"/>
    <p:sldId id="269" r:id="rId33"/>
    <p:sldId id="338" r:id="rId34"/>
    <p:sldId id="273" r:id="rId35"/>
    <p:sldId id="378" r:id="rId36"/>
    <p:sldId id="266" r:id="rId37"/>
    <p:sldId id="270" r:id="rId38"/>
    <p:sldId id="271" r:id="rId39"/>
    <p:sldId id="379" r:id="rId40"/>
    <p:sldId id="381" r:id="rId41"/>
    <p:sldId id="382" r:id="rId42"/>
    <p:sldId id="383" r:id="rId43"/>
    <p:sldId id="384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275" r:id="rId55"/>
    <p:sldId id="274" r:id="rId56"/>
    <p:sldId id="449" r:id="rId57"/>
    <p:sldId id="452" r:id="rId58"/>
    <p:sldId id="453" r:id="rId59"/>
    <p:sldId id="451" r:id="rId60"/>
    <p:sldId id="276" r:id="rId61"/>
    <p:sldId id="272" r:id="rId62"/>
    <p:sldId id="402" r:id="rId63"/>
    <p:sldId id="401" r:id="rId64"/>
    <p:sldId id="442" r:id="rId65"/>
    <p:sldId id="444" r:id="rId66"/>
    <p:sldId id="445" r:id="rId67"/>
    <p:sldId id="399" r:id="rId68"/>
    <p:sldId id="454" r:id="rId69"/>
    <p:sldId id="443" r:id="rId70"/>
    <p:sldId id="400" r:id="rId71"/>
    <p:sldId id="403" r:id="rId72"/>
    <p:sldId id="404" r:id="rId73"/>
    <p:sldId id="405" r:id="rId74"/>
    <p:sldId id="406" r:id="rId75"/>
    <p:sldId id="407" r:id="rId76"/>
    <p:sldId id="408" r:id="rId77"/>
    <p:sldId id="409" r:id="rId78"/>
    <p:sldId id="410" r:id="rId79"/>
    <p:sldId id="411" r:id="rId80"/>
    <p:sldId id="412" r:id="rId81"/>
    <p:sldId id="413" r:id="rId82"/>
    <p:sldId id="414" r:id="rId83"/>
    <p:sldId id="415" r:id="rId84"/>
    <p:sldId id="416" r:id="rId85"/>
    <p:sldId id="419" r:id="rId86"/>
    <p:sldId id="418" r:id="rId87"/>
    <p:sldId id="420" r:id="rId88"/>
    <p:sldId id="421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29" r:id="rId97"/>
    <p:sldId id="446" r:id="rId98"/>
    <p:sldId id="484" r:id="rId99"/>
    <p:sldId id="485" r:id="rId100"/>
    <p:sldId id="499" r:id="rId101"/>
    <p:sldId id="487" r:id="rId102"/>
    <p:sldId id="488" r:id="rId103"/>
    <p:sldId id="498" r:id="rId104"/>
    <p:sldId id="517" r:id="rId105"/>
    <p:sldId id="518" r:id="rId106"/>
    <p:sldId id="519" r:id="rId107"/>
    <p:sldId id="520" r:id="rId108"/>
    <p:sldId id="521" r:id="rId109"/>
    <p:sldId id="522" r:id="rId110"/>
    <p:sldId id="491" r:id="rId111"/>
    <p:sldId id="500" r:id="rId112"/>
    <p:sldId id="492" r:id="rId113"/>
    <p:sldId id="493" r:id="rId114"/>
    <p:sldId id="494" r:id="rId115"/>
    <p:sldId id="495" r:id="rId116"/>
    <p:sldId id="467" r:id="rId117"/>
    <p:sldId id="468" r:id="rId118"/>
    <p:sldId id="469" r:id="rId119"/>
    <p:sldId id="470" r:id="rId120"/>
    <p:sldId id="471" r:id="rId121"/>
    <p:sldId id="472" r:id="rId122"/>
    <p:sldId id="473" r:id="rId123"/>
    <p:sldId id="474" r:id="rId124"/>
    <p:sldId id="475" r:id="rId125"/>
    <p:sldId id="476" r:id="rId126"/>
    <p:sldId id="477" r:id="rId127"/>
    <p:sldId id="478" r:id="rId128"/>
    <p:sldId id="479" r:id="rId129"/>
    <p:sldId id="480" r:id="rId130"/>
    <p:sldId id="481" r:id="rId131"/>
    <p:sldId id="482" r:id="rId132"/>
    <p:sldId id="501" r:id="rId133"/>
    <p:sldId id="523" r:id="rId134"/>
    <p:sldId id="524" r:id="rId135"/>
    <p:sldId id="536" r:id="rId136"/>
    <p:sldId id="538" r:id="rId137"/>
    <p:sldId id="547" r:id="rId138"/>
    <p:sldId id="539" r:id="rId139"/>
    <p:sldId id="540" r:id="rId140"/>
    <p:sldId id="541" r:id="rId141"/>
    <p:sldId id="542" r:id="rId142"/>
    <p:sldId id="543" r:id="rId143"/>
    <p:sldId id="544" r:id="rId144"/>
    <p:sldId id="531" r:id="rId145"/>
    <p:sldId id="532" r:id="rId146"/>
    <p:sldId id="525" r:id="rId147"/>
    <p:sldId id="526" r:id="rId148"/>
    <p:sldId id="529" r:id="rId149"/>
    <p:sldId id="528" r:id="rId150"/>
    <p:sldId id="527" r:id="rId151"/>
    <p:sldId id="530" r:id="rId152"/>
    <p:sldId id="534" r:id="rId153"/>
    <p:sldId id="533" r:id="rId154"/>
    <p:sldId id="545" r:id="rId155"/>
    <p:sldId id="546" r:id="rId1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.6" id="{D65F473B-B4C7-47F5-B691-EA8E69C18B2C}">
          <p14:sldIdLst>
            <p14:sldId id="256"/>
            <p14:sldId id="257"/>
            <p14:sldId id="366"/>
          </p14:sldIdLst>
        </p14:section>
        <p14:section name="Chap.6.1" id="{23936126-8FEE-4C70-8967-86534A947E02}">
          <p14:sldIdLst>
            <p14:sldId id="367"/>
            <p14:sldId id="368"/>
            <p14:sldId id="263"/>
            <p14:sldId id="315"/>
            <p14:sldId id="371"/>
            <p14:sldId id="320"/>
            <p14:sldId id="503"/>
            <p14:sldId id="504"/>
            <p14:sldId id="507"/>
            <p14:sldId id="509"/>
            <p14:sldId id="510"/>
            <p14:sldId id="511"/>
            <p14:sldId id="512"/>
            <p14:sldId id="513"/>
            <p14:sldId id="505"/>
            <p14:sldId id="506"/>
            <p14:sldId id="514"/>
            <p14:sldId id="319"/>
            <p14:sldId id="374"/>
            <p14:sldId id="375"/>
            <p14:sldId id="376"/>
          </p14:sldIdLst>
        </p14:section>
        <p14:section name="Chap.6.2" id="{1E4DA216-E7BC-459C-BD99-D219A490A6BF}">
          <p14:sldIdLst>
            <p14:sldId id="369"/>
            <p14:sldId id="261"/>
            <p14:sldId id="259"/>
            <p14:sldId id="260"/>
            <p14:sldId id="267"/>
            <p14:sldId id="448"/>
            <p14:sldId id="268"/>
            <p14:sldId id="269"/>
            <p14:sldId id="338"/>
            <p14:sldId id="273"/>
            <p14:sldId id="378"/>
            <p14:sldId id="266"/>
            <p14:sldId id="270"/>
            <p14:sldId id="271"/>
            <p14:sldId id="379"/>
            <p14:sldId id="381"/>
            <p14:sldId id="382"/>
            <p14:sldId id="383"/>
            <p14:sldId id="384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275"/>
            <p14:sldId id="274"/>
            <p14:sldId id="449"/>
            <p14:sldId id="452"/>
            <p14:sldId id="453"/>
            <p14:sldId id="451"/>
            <p14:sldId id="276"/>
            <p14:sldId id="272"/>
            <p14:sldId id="402"/>
            <p14:sldId id="401"/>
            <p14:sldId id="442"/>
            <p14:sldId id="444"/>
            <p14:sldId id="445"/>
            <p14:sldId id="399"/>
            <p14:sldId id="454"/>
            <p14:sldId id="443"/>
            <p14:sldId id="400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9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46"/>
            <p14:sldId id="484"/>
            <p14:sldId id="485"/>
            <p14:sldId id="499"/>
            <p14:sldId id="487"/>
            <p14:sldId id="488"/>
            <p14:sldId id="498"/>
            <p14:sldId id="517"/>
            <p14:sldId id="518"/>
            <p14:sldId id="519"/>
            <p14:sldId id="520"/>
            <p14:sldId id="521"/>
            <p14:sldId id="522"/>
            <p14:sldId id="491"/>
            <p14:sldId id="500"/>
            <p14:sldId id="492"/>
            <p14:sldId id="493"/>
            <p14:sldId id="494"/>
          </p14:sldIdLst>
        </p14:section>
        <p14:section name="Chap.6.3" id="{E0668954-1E77-4EEA-A202-5A3AD69E7805}">
          <p14:sldIdLst>
            <p14:sldId id="495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501"/>
            <p14:sldId id="523"/>
            <p14:sldId id="524"/>
            <p14:sldId id="536"/>
            <p14:sldId id="538"/>
          </p14:sldIdLst>
        </p14:section>
        <p14:section name="Chap.6.4" id="{1F869129-1369-4D7E-A2B3-DD74B09DA512}">
          <p14:sldIdLst>
            <p14:sldId id="547"/>
            <p14:sldId id="539"/>
            <p14:sldId id="540"/>
            <p14:sldId id="541"/>
            <p14:sldId id="542"/>
            <p14:sldId id="543"/>
            <p14:sldId id="544"/>
            <p14:sldId id="531"/>
            <p14:sldId id="532"/>
            <p14:sldId id="525"/>
            <p14:sldId id="526"/>
            <p14:sldId id="529"/>
            <p14:sldId id="528"/>
            <p14:sldId id="527"/>
            <p14:sldId id="530"/>
            <p14:sldId id="534"/>
            <p14:sldId id="533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A6A6A6"/>
    <a:srgbClr val="0000FF"/>
    <a:srgbClr val="008A00"/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6984" autoAdjust="0"/>
  </p:normalViewPr>
  <p:slideViewPr>
    <p:cSldViewPr snapToGrid="0">
      <p:cViewPr varScale="1">
        <p:scale>
          <a:sx n="75" d="100"/>
          <a:sy n="75" d="100"/>
        </p:scale>
        <p:origin x="1099" y="48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B657-6E37-4DC6-B7CC-070B7B5417B0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A6C41-6494-4005-A8E4-CD20897D0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57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shrinking </a:t>
            </a:r>
            <a:r>
              <a:rPr lang="zh-TW" altLang="en-US" dirty="0"/>
              <a:t>縮小</a:t>
            </a:r>
            <a:endParaRPr lang="en-US" altLang="zh-TW" dirty="0"/>
          </a:p>
          <a:p>
            <a:r>
              <a:rPr lang="en-US" altLang="zh-TW" dirty="0"/>
              <a:t>Interior</a:t>
            </a:r>
            <a:r>
              <a:rPr lang="zh-TW" altLang="en-US" dirty="0"/>
              <a:t> 內部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border </a:t>
            </a:r>
            <a:r>
              <a:rPr lang="zh-TW" altLang="en-US" dirty="0"/>
              <a:t>邊界</a:t>
            </a:r>
            <a:endParaRPr lang="en-US" altLang="zh-TW" dirty="0"/>
          </a:p>
          <a:p>
            <a:r>
              <a:rPr lang="en-US" altLang="zh-TW" dirty="0"/>
              <a:t>Connectivity </a:t>
            </a:r>
            <a:r>
              <a:rPr lang="zh-TW" altLang="en-US" dirty="0"/>
              <a:t>連通性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086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51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98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38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8 – (r **2 + c **2)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275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8 – (r **2 + c **2)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058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C4</a:t>
            </a:r>
            <a:r>
              <a:rPr lang="zh-TW" altLang="en-US" dirty="0"/>
              <a:t>取</a:t>
            </a:r>
            <a:r>
              <a:rPr lang="en-US" altLang="zh-TW" dirty="0"/>
              <a:t>r+2, C4</a:t>
            </a:r>
            <a:r>
              <a:rPr lang="zh-TW" altLang="en-US" dirty="0"/>
              <a:t>取</a:t>
            </a:r>
            <a:r>
              <a:rPr lang="en-US" altLang="zh-TW" dirty="0"/>
              <a:t>c+2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892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C4</a:t>
            </a:r>
            <a:r>
              <a:rPr lang="zh-TW" altLang="en-US" dirty="0"/>
              <a:t>取</a:t>
            </a:r>
            <a:r>
              <a:rPr lang="en-US" altLang="zh-TW" dirty="0"/>
              <a:t>r+2, C4</a:t>
            </a:r>
            <a:r>
              <a:rPr lang="zh-TW" altLang="en-US" dirty="0"/>
              <a:t>取</a:t>
            </a:r>
            <a:r>
              <a:rPr lang="en-US" altLang="zh-TW" dirty="0"/>
              <a:t>c+2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894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connectivity</a:t>
            </a:r>
            <a:r>
              <a:rPr lang="zh-TW" altLang="en-US" dirty="0"/>
              <a:t> 連通性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725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Primitive </a:t>
            </a:r>
            <a:r>
              <a:rPr lang="zh-TW" altLang="en-US" dirty="0"/>
              <a:t>原始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539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82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Workhorse </a:t>
            </a:r>
            <a:r>
              <a:rPr lang="zh-TW" altLang="en-US" dirty="0"/>
              <a:t>主力</a:t>
            </a:r>
            <a:endParaRPr lang="en-US" altLang="zh-TW" dirty="0"/>
          </a:p>
          <a:p>
            <a:r>
              <a:rPr lang="en-US" altLang="zh-TW" dirty="0"/>
              <a:t>F ( x ) = y</a:t>
            </a:r>
          </a:p>
          <a:p>
            <a:r>
              <a:rPr lang="en-US" altLang="zh-TW" dirty="0"/>
              <a:t>Character </a:t>
            </a:r>
            <a:r>
              <a:rPr lang="zh-TW" altLang="en-US" dirty="0"/>
              <a:t>字元</a:t>
            </a:r>
            <a:endParaRPr lang="en-US" altLang="zh-TW" dirty="0"/>
          </a:p>
          <a:p>
            <a:r>
              <a:rPr lang="zh-TW" altLang="en-US" dirty="0"/>
              <a:t>低階</a:t>
            </a:r>
            <a:r>
              <a:rPr lang="en-US" altLang="zh-TW" dirty="0"/>
              <a:t>:</a:t>
            </a:r>
            <a:r>
              <a:rPr lang="zh-TW" altLang="en-US" dirty="0"/>
              <a:t> 輸入影像輸出影像 </a:t>
            </a:r>
            <a:r>
              <a:rPr lang="en-US" altLang="zh-TW" dirty="0"/>
              <a:t>/</a:t>
            </a:r>
            <a:r>
              <a:rPr lang="zh-TW" altLang="en-US" dirty="0"/>
              <a:t> 中階</a:t>
            </a:r>
            <a:r>
              <a:rPr lang="en-US" altLang="zh-TW" dirty="0"/>
              <a:t>:</a:t>
            </a:r>
            <a:r>
              <a:rPr lang="zh-TW" altLang="en-US" dirty="0"/>
              <a:t> 輸入影像 輸出影像屬性 </a:t>
            </a:r>
            <a:r>
              <a:rPr lang="en-US" altLang="zh-TW" dirty="0"/>
              <a:t>/</a:t>
            </a:r>
            <a:r>
              <a:rPr lang="zh-TW" altLang="en-US" dirty="0"/>
              <a:t> 高階</a:t>
            </a:r>
            <a:r>
              <a:rPr lang="en-US" altLang="zh-TW" dirty="0"/>
              <a:t>:</a:t>
            </a:r>
            <a:r>
              <a:rPr lang="zh-TW" altLang="en-US" dirty="0"/>
              <a:t> 輸入</a:t>
            </a:r>
            <a:r>
              <a:rPr lang="en-US" altLang="zh-TW" dirty="0"/>
              <a:t>boundaries</a:t>
            </a:r>
            <a:r>
              <a:rPr lang="zh-TW" altLang="en-US" dirty="0"/>
              <a:t>、</a:t>
            </a:r>
            <a:r>
              <a:rPr lang="en-US" altLang="zh-TW" dirty="0"/>
              <a:t>region</a:t>
            </a:r>
            <a:r>
              <a:rPr lang="zh-TW" altLang="en-US" dirty="0"/>
              <a:t>輸出影像屬性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055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378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424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Approach</a:t>
            </a:r>
            <a:r>
              <a:rPr lang="zh-TW" altLang="en-US" dirty="0"/>
              <a:t> 接近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546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153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h(c, d): similar to </a:t>
            </a:r>
            <a:r>
              <a:rPr lang="en-US" altLang="zh-TW" b="1" dirty="0"/>
              <a:t>region-shrinking</a:t>
            </a:r>
            <a:r>
              <a:rPr lang="en-US" altLang="zh-TW" dirty="0"/>
              <a:t> function</a:t>
            </a:r>
          </a:p>
          <a:p>
            <a:r>
              <a:rPr lang="en-US" altLang="zh-TW" dirty="0"/>
              <a:t>f(c): </a:t>
            </a:r>
            <a:r>
              <a:rPr lang="zh-TW" altLang="en-US" dirty="0"/>
              <a:t>判斷</a:t>
            </a:r>
            <a:r>
              <a:rPr lang="en-US" altLang="zh-TW" dirty="0"/>
              <a:t>h(</a:t>
            </a:r>
            <a:r>
              <a:rPr lang="en-US" altLang="zh-TW" dirty="0" err="1"/>
              <a:t>c,d</a:t>
            </a:r>
            <a:r>
              <a:rPr lang="en-US" altLang="zh-TW" dirty="0"/>
              <a:t>)</a:t>
            </a:r>
            <a:r>
              <a:rPr lang="zh-TW" altLang="en-US" dirty="0"/>
              <a:t>做完的值，不是</a:t>
            </a:r>
            <a:r>
              <a:rPr lang="en-US" altLang="zh-TW" dirty="0"/>
              <a:t>border</a:t>
            </a:r>
            <a:r>
              <a:rPr lang="zh-TW" altLang="en-US" dirty="0"/>
              <a:t>的就標成</a:t>
            </a:r>
            <a:r>
              <a:rPr lang="en-US" altLang="zh-TW" dirty="0"/>
              <a:t>interior</a:t>
            </a:r>
          </a:p>
          <a:p>
            <a:r>
              <a:rPr lang="en-US" altLang="zh-TW" dirty="0"/>
              <a:t>a(n)</a:t>
            </a:r>
            <a:r>
              <a:rPr lang="zh-TW" altLang="en-US" dirty="0"/>
              <a:t> </a:t>
            </a:r>
            <a:r>
              <a:rPr lang="en-US" altLang="zh-TW" dirty="0"/>
              <a:t>base on </a:t>
            </a:r>
            <a:r>
              <a:rPr lang="zh-TW" altLang="en-US" dirty="0"/>
              <a:t>前一個</a:t>
            </a:r>
            <a:r>
              <a:rPr lang="en-US" altLang="zh-TW" dirty="0"/>
              <a:t>h</a:t>
            </a:r>
            <a:r>
              <a:rPr lang="zh-TW" altLang="en-US" dirty="0"/>
              <a:t>做完的結果，跟下一個</a:t>
            </a:r>
            <a:r>
              <a:rPr lang="en-US" altLang="zh-TW" dirty="0"/>
              <a:t>neighbor 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r>
              <a:rPr lang="zh-TW" altLang="en-US" dirty="0"/>
              <a:t>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570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前後相等 輸出該值；前後不等 輸出</a:t>
            </a:r>
            <a:r>
              <a:rPr lang="en-US" altLang="zh-TW" dirty="0"/>
              <a:t>b</a:t>
            </a:r>
            <a:r>
              <a:rPr lang="zh-TW" altLang="en-US" dirty="0"/>
              <a:t> </a:t>
            </a:r>
            <a:r>
              <a:rPr lang="en-US" altLang="zh-TW" dirty="0"/>
              <a:t>---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當前者</a:t>
            </a:r>
            <a:r>
              <a:rPr lang="en-US" altLang="zh-TW" dirty="0">
                <a:sym typeface="Wingdings" panose="05000000000000000000" pitchFamily="2" charset="2"/>
              </a:rPr>
              <a:t>(c)</a:t>
            </a:r>
            <a:r>
              <a:rPr lang="zh-TW" altLang="en-US" dirty="0">
                <a:sym typeface="Wingdings" panose="05000000000000000000" pitchFamily="2" charset="2"/>
              </a:rPr>
              <a:t>是</a:t>
            </a:r>
            <a:r>
              <a:rPr lang="en-US" altLang="zh-TW" dirty="0">
                <a:sym typeface="Wingdings" panose="05000000000000000000" pitchFamily="2" charset="2"/>
              </a:rPr>
              <a:t>border</a:t>
            </a:r>
            <a:r>
              <a:rPr lang="zh-TW" altLang="en-US" dirty="0">
                <a:sym typeface="Wingdings" panose="05000000000000000000" pitchFamily="2" charset="2"/>
              </a:rPr>
              <a:t>時，無論如何輸出都是</a:t>
            </a:r>
            <a:r>
              <a:rPr lang="en-US" altLang="zh-TW" dirty="0">
                <a:sym typeface="Wingdings" panose="05000000000000000000" pitchFamily="2" charset="2"/>
              </a:rPr>
              <a:t>border</a:t>
            </a:r>
            <a:r>
              <a:rPr lang="zh-TW" altLang="en-US" dirty="0">
                <a:sym typeface="Wingdings" panose="05000000000000000000" pitchFamily="2" charset="2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7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04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77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7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Eg</a:t>
            </a:r>
            <a:r>
              <a:rPr lang="en-US" altLang="zh-TW" dirty="0"/>
              <a:t>: q</a:t>
            </a:r>
            <a:r>
              <a:rPr lang="zh-TW" altLang="en-US" dirty="0"/>
              <a:t>的達成次數</a:t>
            </a:r>
            <a:r>
              <a:rPr lang="en-US" altLang="zh-TW" dirty="0"/>
              <a:t>(</a:t>
            </a:r>
            <a:r>
              <a:rPr lang="zh-TW" altLang="en-US" dirty="0"/>
              <a:t>前兩個相等，但剩下兩個有至少一個不等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Symbolic: </a:t>
            </a:r>
            <a:r>
              <a:rPr lang="zh-TW" altLang="en-US" dirty="0"/>
              <a:t>與數值無關，符號</a:t>
            </a:r>
            <a:endParaRPr lang="en-US" altLang="zh-TW" dirty="0"/>
          </a:p>
          <a:p>
            <a:r>
              <a:rPr lang="en-US" altLang="zh-TW" dirty="0"/>
              <a:t>Ps: </a:t>
            </a:r>
            <a:r>
              <a:rPr lang="en-US" altLang="zh-TW" baseline="0" dirty="0"/>
              <a:t>mask</a:t>
            </a:r>
            <a:r>
              <a:rPr lang="zh-TW" altLang="en-US" baseline="0" dirty="0"/>
              <a:t>越大，效果就越像散光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341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Label</a:t>
            </a:r>
            <a:r>
              <a:rPr lang="zh-TW" altLang="en-US" dirty="0"/>
              <a:t>值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</a:t>
            </a:r>
            <a:r>
              <a:rPr lang="zh-TW" altLang="en-US" dirty="0"/>
              <a:t>的個數</a:t>
            </a:r>
            <a:endParaRPr lang="en-US" altLang="zh-TW" dirty="0"/>
          </a:p>
          <a:p>
            <a:r>
              <a:rPr lang="en-US" altLang="zh-TW" dirty="0"/>
              <a:t>4-connectivity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前兩個就不相等ㄌ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s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前兩個相等</a:t>
            </a:r>
            <a:r>
              <a:rPr lang="en-US" altLang="zh-TW" dirty="0"/>
              <a:t>but</a:t>
            </a:r>
            <a:r>
              <a:rPr lang="zh-TW" altLang="en-US" dirty="0"/>
              <a:t>後兩個有任一個不等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435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前兩個就不相等ㄌ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s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前兩個相等</a:t>
            </a:r>
            <a:r>
              <a:rPr lang="en-US" altLang="zh-TW" dirty="0"/>
              <a:t>but</a:t>
            </a:r>
            <a:r>
              <a:rPr lang="zh-TW" altLang="en-US" dirty="0"/>
              <a:t>後兩個有任一個不等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071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Label</a:t>
            </a:r>
            <a:r>
              <a:rPr lang="zh-TW" altLang="en-US" dirty="0"/>
              <a:t>值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</a:t>
            </a:r>
            <a:r>
              <a:rPr lang="zh-TW" altLang="en-US" dirty="0"/>
              <a:t>的個數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前兩個就不相等ㄌ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s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前兩個相等</a:t>
            </a:r>
            <a:r>
              <a:rPr lang="en-US" altLang="zh-TW" dirty="0"/>
              <a:t>but</a:t>
            </a:r>
            <a:r>
              <a:rPr lang="zh-TW" altLang="en-US" dirty="0"/>
              <a:t>後兩個有任一個不等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q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765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8758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 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前兩個不同</a:t>
            </a:r>
            <a:r>
              <a:rPr lang="en-US" altLang="zh-TW" dirty="0"/>
              <a:t>but</a:t>
            </a:r>
            <a:r>
              <a:rPr lang="zh-TW" altLang="en-US" dirty="0"/>
              <a:t>後面有至少一個相同</a:t>
            </a:r>
            <a:r>
              <a:rPr lang="en-US" altLang="zh-TW" dirty="0"/>
              <a:t>):</a:t>
            </a:r>
            <a:r>
              <a:rPr lang="zh-TW" altLang="en-US" dirty="0"/>
              <a:t> 輸出 </a:t>
            </a:r>
            <a:r>
              <a:rPr lang="en-US" altLang="zh-TW" dirty="0"/>
              <a:t>q</a:t>
            </a:r>
          </a:p>
          <a:p>
            <a:r>
              <a:rPr lang="en-US" altLang="zh-TW" dirty="0"/>
              <a:t>Else: </a:t>
            </a:r>
            <a:r>
              <a:rPr lang="zh-TW" altLang="en-US" dirty="0"/>
              <a:t>輸出 </a:t>
            </a:r>
            <a:r>
              <a:rPr lang="en-US" altLang="zh-TW" dirty="0"/>
              <a:t>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703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 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前兩個不同</a:t>
            </a:r>
            <a:r>
              <a:rPr lang="en-US" altLang="zh-TW" dirty="0"/>
              <a:t>but</a:t>
            </a:r>
            <a:r>
              <a:rPr lang="zh-TW" altLang="en-US" dirty="0"/>
              <a:t>後面有至少一個相同</a:t>
            </a:r>
            <a:r>
              <a:rPr lang="en-US" altLang="zh-TW" dirty="0"/>
              <a:t>):</a:t>
            </a:r>
            <a:r>
              <a:rPr lang="zh-TW" altLang="en-US" dirty="0"/>
              <a:t> 輸出 </a:t>
            </a:r>
            <a:r>
              <a:rPr lang="en-US" altLang="zh-TW" dirty="0"/>
              <a:t>q</a:t>
            </a:r>
          </a:p>
          <a:p>
            <a:r>
              <a:rPr lang="en-US" altLang="zh-TW" dirty="0"/>
              <a:t>Else: </a:t>
            </a:r>
            <a:r>
              <a:rPr lang="zh-TW" altLang="en-US" dirty="0"/>
              <a:t>輸出 </a:t>
            </a:r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895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各自標出相同</a:t>
            </a:r>
            <a:r>
              <a:rPr lang="en-US" altLang="zh-TW" dirty="0"/>
              <a:t>&amp;</a:t>
            </a:r>
            <a:r>
              <a:rPr lang="zh-TW" altLang="en-US" dirty="0"/>
              <a:t>不同的</a:t>
            </a:r>
            <a:r>
              <a:rPr lang="en-US" altLang="zh-TW" dirty="0"/>
              <a:t>pixel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57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Corner</a:t>
            </a:r>
            <a:r>
              <a:rPr lang="zh-TW" altLang="en-US" dirty="0"/>
              <a:t>中只能有一個跟他一樣，才能標記成</a:t>
            </a:r>
            <a:r>
              <a:rPr lang="en-US" altLang="zh-TW" dirty="0"/>
              <a:t>1</a:t>
            </a:r>
            <a:r>
              <a:rPr lang="zh-TW" altLang="en-US" dirty="0"/>
              <a:t>；否則為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112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latin typeface="Cambria Math" panose="02040503050406030204" pitchFamily="18" charset="0"/>
                <a:ea typeface="Cambria Math" panose="02040503050406030204" pitchFamily="18" charset="0"/>
              </a:rPr>
              <a:t>Shrink: </a:t>
            </a:r>
            <a:r>
              <a:rPr lang="zh-TW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收縮</a:t>
            </a:r>
            <a:endParaRPr lang="en-US" altLang="zh-TW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zh-TW" altLang="en-US" b="0" dirty="0">
                <a:latin typeface="Cambria Math" panose="02040503050406030204" pitchFamily="18" charset="0"/>
              </a:rPr>
              <a:t>刪除</a:t>
            </a:r>
            <a:r>
              <a:rPr lang="en-US" altLang="zh-TW" b="0" dirty="0">
                <a:latin typeface="Cambria Math" panose="02040503050406030204" pitchFamily="18" charset="0"/>
              </a:rPr>
              <a:t>pixel</a:t>
            </a:r>
            <a:r>
              <a:rPr lang="zh-TW" altLang="en-US" b="0" dirty="0">
                <a:latin typeface="Cambria Math" panose="02040503050406030204" pitchFamily="18" charset="0"/>
              </a:rPr>
              <a:t>後還是不會斷開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847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只有剛好一個</a:t>
            </a:r>
            <a:r>
              <a:rPr lang="en-US" altLang="zh-TW" dirty="0"/>
              <a:t>a</a:t>
            </a:r>
            <a:r>
              <a:rPr lang="zh-TW" altLang="en-US" dirty="0"/>
              <a:t>值結果是</a:t>
            </a:r>
            <a:r>
              <a:rPr lang="en-US" altLang="zh-TW" dirty="0"/>
              <a:t>1</a:t>
            </a:r>
            <a:r>
              <a:rPr lang="zh-TW" altLang="en-US" dirty="0"/>
              <a:t>的話</a:t>
            </a:r>
            <a:r>
              <a:rPr lang="en-US" altLang="zh-TW" dirty="0"/>
              <a:t>(</a:t>
            </a:r>
            <a:r>
              <a:rPr lang="zh-TW" altLang="en-US" dirty="0"/>
              <a:t>相當於</a:t>
            </a:r>
            <a:r>
              <a:rPr lang="en-US" altLang="zh-TW" dirty="0"/>
              <a:t>Yokoi</a:t>
            </a:r>
            <a:r>
              <a:rPr lang="zh-TW" altLang="en-US" dirty="0"/>
              <a:t>中計算</a:t>
            </a:r>
            <a:r>
              <a:rPr lang="en-US" altLang="zh-TW" dirty="0"/>
              <a:t>q</a:t>
            </a:r>
            <a:r>
              <a:rPr lang="zh-TW" altLang="en-US" dirty="0"/>
              <a:t>的個數</a:t>
            </a:r>
            <a:r>
              <a:rPr lang="en-US" altLang="zh-TW" dirty="0"/>
              <a:t>)</a:t>
            </a:r>
            <a:r>
              <a:rPr lang="zh-TW" altLang="en-US" dirty="0"/>
              <a:t>，才把他變成</a:t>
            </a:r>
            <a:r>
              <a:rPr lang="en-US" altLang="zh-TW" dirty="0"/>
              <a:t>background</a:t>
            </a:r>
            <a:r>
              <a:rPr lang="zh-TW" altLang="en-US" dirty="0"/>
              <a:t>值；否則維持原樣。</a:t>
            </a:r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是上一次的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Recursive.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2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Asymmetric</a:t>
            </a:r>
            <a:r>
              <a:rPr lang="en-US" altLang="zh-TW" baseline="0" dirty="0"/>
              <a:t>: </a:t>
            </a:r>
            <a:r>
              <a:rPr lang="zh-TW" altLang="en-US" baseline="0" dirty="0"/>
              <a:t>非對稱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552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4-connectivity</a:t>
            </a:r>
          </a:p>
          <a:p>
            <a:r>
              <a:rPr lang="zh-TW" altLang="en-US" dirty="0"/>
              <a:t>因為中間</a:t>
            </a:r>
            <a:r>
              <a:rPr lang="en-US" altLang="zh-TW" dirty="0"/>
              <a:t>pixel</a:t>
            </a:r>
            <a:r>
              <a:rPr lang="zh-TW" altLang="en-US" dirty="0"/>
              <a:t>已經貼在</a:t>
            </a:r>
            <a:r>
              <a:rPr lang="en-US" altLang="zh-TW" dirty="0"/>
              <a:t>image</a:t>
            </a:r>
            <a:r>
              <a:rPr lang="zh-TW" altLang="en-US" dirty="0"/>
              <a:t>邊緣，因此需要</a:t>
            </a:r>
            <a:r>
              <a:rPr lang="en-US" altLang="zh-TW" dirty="0"/>
              <a:t>padded</a:t>
            </a:r>
            <a:r>
              <a:rPr lang="zh-TW" altLang="en-US" dirty="0"/>
              <a:t>外圍的</a:t>
            </a:r>
            <a:r>
              <a:rPr lang="en-US" altLang="zh-TW" dirty="0"/>
              <a:t>background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這邊做完一個</a:t>
            </a:r>
            <a:r>
              <a:rPr lang="en-US" altLang="zh-TW" dirty="0"/>
              <a:t>pixel</a:t>
            </a:r>
            <a:r>
              <a:rPr lang="zh-TW" altLang="en-US" dirty="0"/>
              <a:t>就刪掉，結果的</a:t>
            </a:r>
            <a:r>
              <a:rPr lang="en-US" altLang="zh-TW" dirty="0"/>
              <a:t>output</a:t>
            </a:r>
            <a:r>
              <a:rPr lang="zh-TW" altLang="en-US" dirty="0"/>
              <a:t>會變成下一個</a:t>
            </a:r>
            <a:r>
              <a:rPr lang="en-US" altLang="zh-TW" dirty="0"/>
              <a:t>pixel</a:t>
            </a:r>
            <a:r>
              <a:rPr lang="zh-TW" altLang="en-US" dirty="0"/>
              <a:t>計算時的</a:t>
            </a:r>
            <a:r>
              <a:rPr lang="en-US" altLang="zh-TW" dirty="0"/>
              <a:t>input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472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排除內部與無關</a:t>
            </a:r>
            <a:r>
              <a:rPr lang="en-US" altLang="zh-TW" dirty="0"/>
              <a:t>:</a:t>
            </a:r>
            <a:r>
              <a:rPr lang="zh-TW" altLang="en-US" dirty="0"/>
              <a:t> 只要是跟</a:t>
            </a:r>
            <a:r>
              <a:rPr lang="en-US" altLang="zh-TW" dirty="0"/>
              <a:t>interior</a:t>
            </a:r>
            <a:r>
              <a:rPr lang="zh-TW" altLang="en-US" dirty="0"/>
              <a:t>有</a:t>
            </a:r>
            <a:r>
              <a:rPr lang="en-US" altLang="zh-TW" dirty="0"/>
              <a:t>4-connect</a:t>
            </a:r>
            <a:r>
              <a:rPr lang="zh-TW" altLang="en-US" dirty="0"/>
              <a:t>的標</a:t>
            </a:r>
            <a:r>
              <a:rPr lang="en-US" altLang="zh-TW" dirty="0"/>
              <a:t>p(</a:t>
            </a:r>
            <a:r>
              <a:rPr lang="zh-TW" altLang="en-US" dirty="0"/>
              <a:t>關注</a:t>
            </a:r>
            <a:r>
              <a:rPr lang="en-US" altLang="zh-TW" dirty="0"/>
              <a:t>)</a:t>
            </a:r>
            <a:r>
              <a:rPr lang="zh-TW" altLang="en-US" dirty="0"/>
              <a:t>；剩下標</a:t>
            </a:r>
            <a:r>
              <a:rPr lang="en-US" altLang="zh-TW" dirty="0"/>
              <a:t>q(</a:t>
            </a:r>
            <a:r>
              <a:rPr lang="zh-TW" altLang="en-US" dirty="0"/>
              <a:t>不關注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周圍只要有一個是</a:t>
            </a:r>
            <a:r>
              <a:rPr lang="en-US" altLang="zh-TW" dirty="0"/>
              <a:t>interior</a:t>
            </a:r>
            <a:r>
              <a:rPr lang="zh-TW" altLang="en-US" dirty="0"/>
              <a:t> </a:t>
            </a:r>
            <a:r>
              <a:rPr lang="en-US" altLang="zh-TW" dirty="0"/>
              <a:t>&amp;&amp;</a:t>
            </a:r>
            <a:r>
              <a:rPr lang="zh-TW" altLang="en-US" dirty="0"/>
              <a:t> 自己是</a:t>
            </a:r>
            <a:r>
              <a:rPr lang="en-US" altLang="zh-TW" dirty="0"/>
              <a:t>border </a:t>
            </a:r>
            <a:r>
              <a:rPr lang="zh-TW" altLang="en-US" dirty="0"/>
              <a:t>就標成</a:t>
            </a:r>
            <a:r>
              <a:rPr lang="en-US" altLang="zh-TW" dirty="0"/>
              <a:t>p</a:t>
            </a:r>
            <a:r>
              <a:rPr lang="zh-TW" altLang="en-US" dirty="0"/>
              <a:t>；如果周圍都沒有</a:t>
            </a:r>
            <a:r>
              <a:rPr lang="en-US" altLang="zh-TW" dirty="0"/>
              <a:t>interior </a:t>
            </a:r>
            <a:r>
              <a:rPr lang="zh-TW" altLang="en-US" dirty="0"/>
              <a:t>或 自己是</a:t>
            </a:r>
            <a:r>
              <a:rPr lang="en-US" altLang="zh-TW" dirty="0"/>
              <a:t>interior(</a:t>
            </a:r>
            <a:r>
              <a:rPr lang="zh-TW" altLang="en-US" dirty="0"/>
              <a:t>自己不是</a:t>
            </a:r>
            <a:r>
              <a:rPr lang="en-US" altLang="zh-TW" dirty="0"/>
              <a:t>border)</a:t>
            </a:r>
            <a:r>
              <a:rPr lang="zh-TW" altLang="en-US" dirty="0"/>
              <a:t> 就標成</a:t>
            </a:r>
            <a:r>
              <a:rPr lang="en-US" altLang="zh-TW" dirty="0"/>
              <a:t>q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-&gt; </a:t>
            </a:r>
            <a:r>
              <a:rPr lang="zh-TW" altLang="en-US" dirty="0"/>
              <a:t>原本是</a:t>
            </a:r>
            <a:r>
              <a:rPr lang="en-US" altLang="zh-TW" dirty="0"/>
              <a:t>interior</a:t>
            </a:r>
            <a:r>
              <a:rPr lang="zh-TW" altLang="en-US" dirty="0"/>
              <a:t>的不動 寫</a:t>
            </a:r>
            <a:r>
              <a:rPr lang="en-US" altLang="zh-TW" dirty="0"/>
              <a:t>p</a:t>
            </a:r>
            <a:r>
              <a:rPr lang="zh-TW" altLang="en-US" dirty="0"/>
              <a:t>；部分原本是</a:t>
            </a:r>
            <a:r>
              <a:rPr lang="en-US" altLang="zh-TW" dirty="0"/>
              <a:t>border(q)</a:t>
            </a:r>
            <a:r>
              <a:rPr lang="zh-TW" altLang="en-US" dirty="0"/>
              <a:t>的會改成</a:t>
            </a:r>
            <a:r>
              <a:rPr lang="en-US" altLang="zh-TW" dirty="0"/>
              <a:t>p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963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跟上一頁的公式一樣，只是變數代換了</a:t>
            </a:r>
            <a:r>
              <a:rPr lang="en-US" altLang="zh-TW" dirty="0"/>
              <a:t>(</a:t>
            </a:r>
            <a:r>
              <a:rPr lang="zh-TW" altLang="en-US" dirty="0"/>
              <a:t>我們可以改變</a:t>
            </a:r>
            <a:r>
              <a:rPr lang="en-US" altLang="zh-TW" dirty="0"/>
              <a:t>/</a:t>
            </a:r>
            <a:r>
              <a:rPr lang="zh-TW" altLang="en-US" dirty="0"/>
              <a:t>設定我們想關注的標準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442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先標內外部</a:t>
            </a:r>
            <a:r>
              <a:rPr lang="en-US" altLang="zh-TW" dirty="0"/>
              <a:t>pixel</a:t>
            </a:r>
          </a:p>
          <a:p>
            <a:r>
              <a:rPr lang="zh-TW" altLang="en-US" dirty="0"/>
              <a:t>再取我們想關注的</a:t>
            </a:r>
            <a:r>
              <a:rPr lang="en-US" altLang="zh-TW" dirty="0"/>
              <a:t>(</a:t>
            </a:r>
            <a:r>
              <a:rPr lang="zh-TW" altLang="en-US" dirty="0"/>
              <a:t>非內部也非無關</a:t>
            </a:r>
            <a:r>
              <a:rPr lang="en-US" altLang="zh-TW" dirty="0"/>
              <a:t>)</a:t>
            </a:r>
            <a:r>
              <a:rPr lang="zh-TW" altLang="en-US" dirty="0"/>
              <a:t>的</a:t>
            </a:r>
            <a:r>
              <a:rPr lang="en-US" altLang="zh-TW" dirty="0"/>
              <a:t>pixel</a:t>
            </a:r>
            <a:r>
              <a:rPr lang="zh-TW" altLang="en-US" dirty="0"/>
              <a:t>做標記</a:t>
            </a:r>
            <a:endParaRPr lang="en-US" altLang="zh-TW" dirty="0"/>
          </a:p>
          <a:p>
            <a:r>
              <a:rPr lang="zh-TW" altLang="en-US" dirty="0"/>
              <a:t>最後取</a:t>
            </a:r>
            <a:r>
              <a:rPr lang="en-US" altLang="zh-TW" dirty="0"/>
              <a:t>origin image</a:t>
            </a:r>
            <a:r>
              <a:rPr lang="zh-TW" altLang="en-US" dirty="0"/>
              <a:t>跟 </a:t>
            </a:r>
            <a:r>
              <a:rPr lang="en-US" altLang="zh-TW" dirty="0"/>
              <a:t>marked image</a:t>
            </a:r>
            <a:r>
              <a:rPr lang="zh-TW" altLang="en-US" dirty="0"/>
              <a:t>都覺得可以刪除的聯集，</a:t>
            </a:r>
            <a:r>
              <a:rPr lang="en-US" altLang="zh-TW" dirty="0"/>
              <a:t>pixel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</a:t>
            </a:r>
            <a:r>
              <a:rPr lang="en-US" altLang="zh-TW" dirty="0"/>
              <a:t>pixel</a:t>
            </a:r>
            <a:r>
              <a:rPr lang="zh-TW" altLang="en-US" dirty="0"/>
              <a:t> </a:t>
            </a:r>
            <a:r>
              <a:rPr lang="en-US" altLang="zh-TW" dirty="0"/>
              <a:t>(Recursively)</a:t>
            </a:r>
            <a:r>
              <a:rPr lang="zh-TW" altLang="en-US" dirty="0"/>
              <a:t> 做刪除</a:t>
            </a:r>
            <a:r>
              <a:rPr lang="en-US" altLang="zh-TW" dirty="0"/>
              <a:t>/shrinking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66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重複做到</a:t>
            </a:r>
            <a:r>
              <a:rPr lang="en-US" altLang="zh-TW" dirty="0"/>
              <a:t>output</a:t>
            </a:r>
            <a:r>
              <a:rPr lang="zh-TW" altLang="en-US" dirty="0"/>
              <a:t>結果不變才停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693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8-connectivity</a:t>
            </a:r>
          </a:p>
          <a:p>
            <a:r>
              <a:rPr lang="en-US" altLang="zh-TW" dirty="0"/>
              <a:t>interior</a:t>
            </a:r>
            <a:r>
              <a:rPr lang="zh-TW" altLang="en-US" dirty="0"/>
              <a:t>周圍的</a:t>
            </a:r>
            <a:r>
              <a:rPr lang="en-US" altLang="zh-TW" dirty="0"/>
              <a:t>border</a:t>
            </a:r>
            <a:r>
              <a:rPr lang="zh-TW" altLang="en-US" dirty="0"/>
              <a:t>為我們關注</a:t>
            </a:r>
            <a:r>
              <a:rPr lang="en-US" altLang="zh-TW" dirty="0"/>
              <a:t>(mark)</a:t>
            </a:r>
            <a:r>
              <a:rPr lang="zh-TW" altLang="en-US" dirty="0"/>
              <a:t>的</a:t>
            </a:r>
            <a:r>
              <a:rPr lang="en-US" altLang="zh-TW" dirty="0"/>
              <a:t>pixel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782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criterion </a:t>
            </a:r>
            <a:r>
              <a:rPr lang="zh-TW" altLang="en-US" dirty="0"/>
              <a:t>標準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560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7116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每個</a:t>
            </a:r>
            <a:r>
              <a:rPr lang="en-US" altLang="zh-TW" dirty="0"/>
              <a:t>label</a:t>
            </a:r>
            <a:r>
              <a:rPr lang="zh-TW" altLang="en-US" dirty="0"/>
              <a:t>的</a:t>
            </a:r>
            <a:r>
              <a:rPr lang="en-US" altLang="zh-TW" dirty="0"/>
              <a:t>pixel</a:t>
            </a:r>
            <a:r>
              <a:rPr lang="zh-TW" altLang="en-US" dirty="0"/>
              <a:t>距離其邊界的距離</a:t>
            </a:r>
            <a:endParaRPr lang="en-US" altLang="zh-TW" dirty="0"/>
          </a:p>
          <a:p>
            <a:r>
              <a:rPr lang="zh-TW" altLang="en-US" dirty="0"/>
              <a:t>舉一個</a:t>
            </a:r>
            <a:r>
              <a:rPr lang="en-US" altLang="zh-TW" dirty="0"/>
              <a:t>recursive</a:t>
            </a:r>
            <a:r>
              <a:rPr lang="zh-TW" altLang="en-US" dirty="0"/>
              <a:t>、兩個</a:t>
            </a:r>
            <a:r>
              <a:rPr lang="en-US" altLang="zh-TW" dirty="0"/>
              <a:t>non-recursive</a:t>
            </a:r>
            <a:r>
              <a:rPr lang="zh-TW" altLang="en-US" dirty="0"/>
              <a:t>當作例子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3703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border</a:t>
            </a:r>
            <a:r>
              <a:rPr lang="zh-TW" altLang="en-US" dirty="0"/>
              <a:t>往內累加數字，相當於對背景做</a:t>
            </a:r>
            <a:r>
              <a:rPr lang="en-US" altLang="zh-TW" dirty="0"/>
              <a:t>region growing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28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linear operator: one common </a:t>
            </a:r>
            <a:r>
              <a:rPr lang="en-US" altLang="zh-TW" dirty="0" err="1"/>
              <a:t>nonrecursive</a:t>
            </a:r>
            <a:r>
              <a:rPr lang="en-US" altLang="zh-TW" dirty="0"/>
              <a:t> neighborhood operator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dirty="0"/>
              <a:t>ou</a:t>
            </a:r>
            <a:r>
              <a:rPr lang="en-US" altLang="zh-TW" dirty="0"/>
              <a:t>tput: possibly position-dependent linear combination of inputs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shift-invariant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position invariant</a:t>
            </a:r>
            <a:r>
              <a:rPr lang="zh-TW" altLang="en-US" dirty="0"/>
              <a:t> </a:t>
            </a:r>
            <a:r>
              <a:rPr lang="en-US" altLang="zh-TW" dirty="0"/>
              <a:t>= action same regardless of position</a:t>
            </a:r>
          </a:p>
          <a:p>
            <a:r>
              <a:rPr lang="en-US" altLang="zh-TW" dirty="0"/>
              <a:t>W: weight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731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110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i: </a:t>
            </a:r>
            <a:r>
              <a:rPr lang="zh-TW" altLang="en-US" dirty="0"/>
              <a:t>如果</a:t>
            </a:r>
            <a:r>
              <a:rPr lang="zh-TW" altLang="en-US" sz="1200" dirty="0"/>
              <a:t>鄰居還沒有被標記</a:t>
            </a:r>
            <a:endParaRPr lang="en-US" altLang="zh-TW" sz="1200" dirty="0"/>
          </a:p>
          <a:p>
            <a:r>
              <a:rPr lang="en-US" altLang="zh-TW" sz="1200" dirty="0"/>
              <a:t>Min: a0=x0,</a:t>
            </a:r>
            <a:r>
              <a:rPr lang="en-US" altLang="zh-TW" sz="1200" baseline="0" dirty="0"/>
              <a:t> </a:t>
            </a:r>
            <a:r>
              <a:rPr lang="zh-TW" altLang="en-US" sz="1200" baseline="0" dirty="0"/>
              <a:t>自己還沒被標記 鄰居已經有被標記的</a:t>
            </a:r>
            <a:r>
              <a:rPr lang="en-US" altLang="zh-TW" sz="1200" baseline="0" dirty="0"/>
              <a:t>(</a:t>
            </a:r>
            <a:r>
              <a:rPr lang="zh-TW" altLang="en-US" sz="1200" baseline="0" dirty="0"/>
              <a:t>找最小的</a:t>
            </a:r>
            <a:r>
              <a:rPr lang="en-US" altLang="zh-TW" sz="1200" baseline="0" dirty="0"/>
              <a:t>+1)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a0: </a:t>
            </a:r>
            <a:r>
              <a:rPr lang="zh-TW" altLang="en-US" sz="1200" dirty="0"/>
              <a:t>已經被標記</a:t>
            </a:r>
            <a:r>
              <a:rPr lang="en-US" altLang="zh-TW" sz="1200" dirty="0"/>
              <a:t>,</a:t>
            </a:r>
            <a:r>
              <a:rPr lang="zh-TW" altLang="en-US" sz="1200" dirty="0"/>
              <a:t>其值不變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8146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如果自己是</a:t>
            </a:r>
            <a:r>
              <a:rPr lang="en-US" altLang="zh-TW" dirty="0"/>
              <a:t>0</a:t>
            </a:r>
            <a:r>
              <a:rPr lang="zh-TW" altLang="en-US" dirty="0"/>
              <a:t>就直接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r>
              <a:rPr lang="zh-TW" altLang="en-US" dirty="0"/>
              <a:t>；否則找鄰域運算子中最小的值</a:t>
            </a:r>
            <a:r>
              <a:rPr lang="en-US" altLang="zh-TW" dirty="0"/>
              <a:t>+1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523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9992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6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2398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78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6091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625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結果就跟前兩個</a:t>
            </a:r>
            <a:r>
              <a:rPr lang="en-US" altLang="zh-TW" dirty="0"/>
              <a:t>non-recursive</a:t>
            </a:r>
            <a:r>
              <a:rPr lang="zh-TW" altLang="en-US" dirty="0"/>
              <a:t>的一樣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16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這些是常見的</a:t>
            </a:r>
            <a:r>
              <a:rPr lang="en-US" altLang="zh-TW" dirty="0"/>
              <a:t>5x5</a:t>
            </a:r>
            <a:r>
              <a:rPr lang="zh-TW" altLang="en-US" dirty="0"/>
              <a:t> </a:t>
            </a:r>
            <a:r>
              <a:rPr lang="en-US" altLang="zh-TW" dirty="0"/>
              <a:t>masks</a:t>
            </a:r>
          </a:p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  <a:p>
            <a:pPr marL="228600" indent="-228600">
              <a:buAutoNum type="arabicPeriod"/>
            </a:pPr>
            <a:r>
              <a:rPr lang="en-US" altLang="zh-TW" dirty="0"/>
              <a:t>8 – (r **2 + c **2)</a:t>
            </a:r>
          </a:p>
          <a:p>
            <a:pPr marL="228600" indent="-228600">
              <a:buAutoNum type="arabicPeriod"/>
            </a:pPr>
            <a:r>
              <a:rPr lang="en-US" altLang="zh-TW" dirty="0"/>
              <a:t>C4</a:t>
            </a:r>
            <a:r>
              <a:rPr lang="zh-TW" altLang="en-US" dirty="0"/>
              <a:t>取</a:t>
            </a:r>
            <a:r>
              <a:rPr lang="en-US" altLang="zh-TW" dirty="0"/>
              <a:t>r+2, C4</a:t>
            </a:r>
            <a:r>
              <a:rPr lang="zh-TW" altLang="en-US" dirty="0"/>
              <a:t>取</a:t>
            </a:r>
            <a:r>
              <a:rPr lang="en-US" altLang="zh-TW" dirty="0"/>
              <a:t>c+2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0461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ea typeface="標楷體" panose="03000509000000000000" pitchFamily="65" charset="-120"/>
              </a:rPr>
              <a:t>Morphologically</a:t>
            </a:r>
            <a:r>
              <a:rPr lang="zh-TW" altLang="en-US" sz="1200" dirty="0">
                <a:ea typeface="標楷體" panose="03000509000000000000" pitchFamily="65" charset="-120"/>
              </a:rPr>
              <a:t> 形態上的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r>
              <a:rPr lang="zh-TW" altLang="en-US" sz="1200" dirty="0">
                <a:ea typeface="標楷體" panose="03000509000000000000" pitchFamily="65" charset="-120"/>
              </a:rPr>
              <a:t>用一個半徑為</a:t>
            </a:r>
            <a:r>
              <a:rPr lang="en-US" altLang="zh-TW" sz="1200" dirty="0">
                <a:ea typeface="標楷體" panose="03000509000000000000" pitchFamily="65" charset="-120"/>
              </a:rPr>
              <a:t>p</a:t>
            </a:r>
            <a:r>
              <a:rPr lang="zh-TW" altLang="en-US" sz="1200" dirty="0">
                <a:ea typeface="標楷體" panose="03000509000000000000" pitchFamily="65" charset="-120"/>
              </a:rPr>
              <a:t>的圓盤</a:t>
            </a:r>
            <a:r>
              <a:rPr lang="en-US" altLang="zh-TW" sz="1200" dirty="0">
                <a:ea typeface="標楷體" panose="03000509000000000000" pitchFamily="65" charset="-120"/>
              </a:rPr>
              <a:t>disk</a:t>
            </a:r>
            <a:r>
              <a:rPr lang="zh-TW" altLang="en-US" sz="1200" dirty="0">
                <a:ea typeface="標楷體" panose="03000509000000000000" pitchFamily="65" charset="-120"/>
              </a:rPr>
              <a:t>去滾，就有可能把一些</a:t>
            </a:r>
            <a:r>
              <a:rPr lang="en-US" altLang="zh-TW" sz="1200" dirty="0">
                <a:ea typeface="標楷體" panose="03000509000000000000" pitchFamily="65" charset="-120"/>
              </a:rPr>
              <a:t>connected components</a:t>
            </a:r>
            <a:r>
              <a:rPr lang="zh-TW" altLang="en-US" sz="1200" dirty="0">
                <a:ea typeface="標楷體" panose="03000509000000000000" pitchFamily="65" charset="-120"/>
              </a:rPr>
              <a:t> 融合成一個大塊的</a:t>
            </a:r>
            <a:r>
              <a:rPr lang="en-US" altLang="zh-TW" sz="1200" dirty="0">
                <a:ea typeface="標楷體" panose="03000509000000000000" pitchFamily="65" charset="-120"/>
              </a:rPr>
              <a:t>connected component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881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區域增長 </a:t>
            </a:r>
            <a:r>
              <a:rPr lang="en-US" altLang="zh-TW" dirty="0"/>
              <a:t>n</a:t>
            </a:r>
          </a:p>
          <a:p>
            <a:r>
              <a:rPr lang="zh-TW" altLang="en-US" dirty="0"/>
              <a:t>區域收縮 </a:t>
            </a:r>
            <a:r>
              <a:rPr lang="en-US" altLang="zh-TW" dirty="0"/>
              <a:t>n + 1</a:t>
            </a:r>
          </a:p>
          <a:p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==</a:t>
            </a:r>
            <a:r>
              <a:rPr lang="zh-TW" altLang="en-US" dirty="0"/>
              <a:t> </a:t>
            </a:r>
            <a:r>
              <a:rPr lang="en-US" altLang="zh-TW" dirty="0"/>
              <a:t>n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4158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原本自己如果是</a:t>
            </a:r>
            <a:r>
              <a:rPr lang="en-US" altLang="zh-TW" dirty="0"/>
              <a:t>0(</a:t>
            </a:r>
            <a:r>
              <a:rPr lang="zh-TW" altLang="en-US" dirty="0"/>
              <a:t>空</a:t>
            </a:r>
            <a:r>
              <a:rPr lang="en-US" altLang="zh-TW" dirty="0"/>
              <a:t>)</a:t>
            </a:r>
            <a:r>
              <a:rPr lang="zh-TW" altLang="en-US" dirty="0"/>
              <a:t>，就要把周圍加總；如果不是</a:t>
            </a:r>
            <a:r>
              <a:rPr lang="en-US" altLang="zh-TW" dirty="0"/>
              <a:t>0</a:t>
            </a:r>
            <a:r>
              <a:rPr lang="zh-TW" altLang="en-US" dirty="0"/>
              <a:t>就不用變。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57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原本自己如果是</a:t>
            </a:r>
            <a:r>
              <a:rPr lang="en-US" altLang="zh-TW" dirty="0"/>
              <a:t>0(</a:t>
            </a:r>
            <a:r>
              <a:rPr lang="zh-TW" altLang="en-US" dirty="0"/>
              <a:t>空</a:t>
            </a:r>
            <a:r>
              <a:rPr lang="en-US" altLang="zh-TW" dirty="0"/>
              <a:t>)</a:t>
            </a:r>
            <a:r>
              <a:rPr lang="zh-TW" altLang="en-US" dirty="0"/>
              <a:t>，就要把周圍加總；如果不是</a:t>
            </a:r>
            <a:r>
              <a:rPr lang="en-US" altLang="zh-TW" dirty="0"/>
              <a:t>0</a:t>
            </a:r>
            <a:r>
              <a:rPr lang="zh-TW" altLang="en-US" dirty="0"/>
              <a:t>就不用變。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可以走到</a:t>
            </a:r>
            <a:r>
              <a:rPr lang="en-US" altLang="zh-TW" dirty="0"/>
              <a:t>P0(</a:t>
            </a:r>
            <a:r>
              <a:rPr lang="zh-TW" altLang="en-US" dirty="0"/>
              <a:t>原始</a:t>
            </a:r>
            <a:r>
              <a:rPr lang="en-US" altLang="zh-TW" dirty="0"/>
              <a:t>image)</a:t>
            </a:r>
            <a:r>
              <a:rPr lang="zh-TW" altLang="en-US" dirty="0"/>
              <a:t>的</a:t>
            </a:r>
            <a:r>
              <a:rPr lang="en-US" altLang="zh-TW" dirty="0"/>
              <a:t>shortest path</a:t>
            </a:r>
            <a:r>
              <a:rPr lang="zh-TW" altLang="en-US" dirty="0"/>
              <a:t> 有幾條</a:t>
            </a:r>
            <a:r>
              <a:rPr lang="en-US" altLang="zh-TW" dirty="0"/>
              <a:t>(</a:t>
            </a:r>
            <a:r>
              <a:rPr lang="zh-TW" altLang="en-US" dirty="0"/>
              <a:t>總數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44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與極值有關的 鄰域運算子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9314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為何要找相對最大最小值呢</a:t>
            </a:r>
            <a:r>
              <a:rPr lang="en-US" altLang="zh-TW" dirty="0"/>
              <a:t>?</a:t>
            </a:r>
            <a:r>
              <a:rPr lang="zh-TW" altLang="en-US" dirty="0"/>
              <a:t> 這可以幫助我們去擷取重要</a:t>
            </a:r>
            <a:r>
              <a:rPr lang="en-US" altLang="zh-TW" dirty="0"/>
              <a:t>/</a:t>
            </a:r>
            <a:r>
              <a:rPr lang="zh-TW" altLang="en-US" dirty="0"/>
              <a:t>感興趣的資訊</a:t>
            </a:r>
            <a:endParaRPr lang="en-US" altLang="zh-TW" dirty="0"/>
          </a:p>
          <a:p>
            <a:r>
              <a:rPr lang="en-US" altLang="zh-TW" dirty="0"/>
              <a:t>Region</a:t>
            </a:r>
            <a:r>
              <a:rPr lang="en-US" altLang="zh-TW" baseline="0" dirty="0"/>
              <a:t> primitive: </a:t>
            </a:r>
            <a:r>
              <a:rPr lang="zh-TW" altLang="en-US" baseline="0" dirty="0"/>
              <a:t>區域基元</a:t>
            </a:r>
            <a:endParaRPr lang="en-US" altLang="zh-TW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2341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Transition:</a:t>
            </a:r>
            <a:r>
              <a:rPr lang="zh-TW" altLang="en-US" dirty="0"/>
              <a:t> 過渡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813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zh-TW" altLang="en-US" dirty="0"/>
              <a:t> 起始</a:t>
            </a:r>
            <a:endParaRPr lang="en-US" altLang="zh-TW" dirty="0"/>
          </a:p>
          <a:p>
            <a:r>
              <a:rPr lang="en-US" altLang="zh-TW" dirty="0"/>
              <a:t>6</a:t>
            </a:r>
            <a:r>
              <a:rPr lang="zh-TW" altLang="en-US" dirty="0"/>
              <a:t> 起始</a:t>
            </a:r>
            <a:endParaRPr lang="en-US" altLang="zh-TW" dirty="0"/>
          </a:p>
          <a:p>
            <a:r>
              <a:rPr lang="zh-TW" altLang="en-US" dirty="0"/>
              <a:t>走道低谷的路徑</a:t>
            </a:r>
            <a:endParaRPr lang="en-US" altLang="zh-TW" dirty="0"/>
          </a:p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單調的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6394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</a:t>
            </a:r>
            <a:r>
              <a:rPr lang="en-US" altLang="zh-TW" dirty="0"/>
              <a:t>c&lt;b:</a:t>
            </a:r>
            <a:r>
              <a:rPr lang="zh-TW" altLang="en-US" dirty="0"/>
              <a:t> 就</a:t>
            </a:r>
            <a:r>
              <a:rPr lang="en-US" altLang="zh-TW" dirty="0"/>
              <a:t>output</a:t>
            </a:r>
            <a:r>
              <a:rPr lang="zh-TW" altLang="en-US" dirty="0"/>
              <a:t>上一次的</a:t>
            </a:r>
            <a:r>
              <a:rPr lang="en-US" altLang="zh-TW" dirty="0"/>
              <a:t>output</a:t>
            </a:r>
            <a:r>
              <a:rPr lang="zh-TW" altLang="en-US" dirty="0"/>
              <a:t>值</a:t>
            </a:r>
            <a:r>
              <a:rPr lang="en-US" altLang="zh-TW" dirty="0"/>
              <a:t>a(n-1)</a:t>
            </a:r>
            <a:r>
              <a:rPr lang="zh-TW" altLang="en-US" dirty="0"/>
              <a:t>；</a:t>
            </a:r>
            <a:endParaRPr lang="en-US" altLang="zh-TW" dirty="0"/>
          </a:p>
          <a:p>
            <a:r>
              <a:rPr lang="zh-TW" altLang="en-US" dirty="0"/>
              <a:t>否則，找上一次的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a(n-1)&amp;</a:t>
            </a:r>
            <a:r>
              <a:rPr lang="zh-TW" altLang="en-US" dirty="0"/>
              <a:t>這次的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L(n)</a:t>
            </a:r>
            <a:r>
              <a:rPr lang="zh-TW" altLang="en-US" dirty="0"/>
              <a:t>之間的較大值。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3308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向外</a:t>
            </a:r>
            <a:r>
              <a:rPr lang="en-US" altLang="zh-TW" dirty="0"/>
              <a:t>padding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比自己跟左邊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比上一步自己跟上面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02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0993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Slide Image Placeholder 1">
            <a:extLst>
              <a:ext uri="{FF2B5EF4-FFF2-40B4-BE49-F238E27FC236}">
                <a16:creationId xmlns:a16="http://schemas.microsoft.com/office/drawing/2014/main" id="{2EA267E6-64A4-4D95-A63D-674F53E32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5219" name="Notes Placeholder 2">
            <a:extLst>
              <a:ext uri="{FF2B5EF4-FFF2-40B4-BE49-F238E27FC236}">
                <a16:creationId xmlns:a16="http://schemas.microsoft.com/office/drawing/2014/main" id="{72F41D84-513D-4C51-8431-68EC3244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5220" name="Slide Number Placeholder 3">
            <a:extLst>
              <a:ext uri="{FF2B5EF4-FFF2-40B4-BE49-F238E27FC236}">
                <a16:creationId xmlns:a16="http://schemas.microsoft.com/office/drawing/2014/main" id="{E12680D0-0B1B-4A0B-9193-4A18BD4FC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4C3E3959-E5D8-4549-BCA3-9E1FF40B607F}" type="slidenum">
              <a:rPr lang="en-US" altLang="zh-TW"/>
              <a:pPr>
                <a:spcBef>
                  <a:spcPct val="0"/>
                </a:spcBef>
              </a:pPr>
              <a:t>133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>
            <a:extLst>
              <a:ext uri="{FF2B5EF4-FFF2-40B4-BE49-F238E27FC236}">
                <a16:creationId xmlns:a16="http://schemas.microsoft.com/office/drawing/2014/main" id="{CAFE5662-3E1A-4FEE-98A4-DB48E06B96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7" name="Notes Placeholder 2">
            <a:extLst>
              <a:ext uri="{FF2B5EF4-FFF2-40B4-BE49-F238E27FC236}">
                <a16:creationId xmlns:a16="http://schemas.microsoft.com/office/drawing/2014/main" id="{2E64AF08-4FE7-482A-9C2F-706C738F3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7268" name="Slide Number Placeholder 3">
            <a:extLst>
              <a:ext uri="{FF2B5EF4-FFF2-40B4-BE49-F238E27FC236}">
                <a16:creationId xmlns:a16="http://schemas.microsoft.com/office/drawing/2014/main" id="{290EFFAE-5A68-4C17-9DA7-27F1E81F0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D4A2A8F-3336-4B23-B4C8-3A8088535B39}" type="slidenum">
              <a:rPr lang="en-US" altLang="zh-TW"/>
              <a:pPr>
                <a:spcBef>
                  <a:spcPct val="0"/>
                </a:spcBef>
              </a:pPr>
              <a:t>134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>
            <a:extLst>
              <a:ext uri="{FF2B5EF4-FFF2-40B4-BE49-F238E27FC236}">
                <a16:creationId xmlns:a16="http://schemas.microsoft.com/office/drawing/2014/main" id="{6E33A96C-A738-400A-940E-8990D05C7F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>
            <a:extLst>
              <a:ext uri="{FF2B5EF4-FFF2-40B4-BE49-F238E27FC236}">
                <a16:creationId xmlns:a16="http://schemas.microsoft.com/office/drawing/2014/main" id="{D88CBFEA-22DF-47D0-BEB6-B1CAFDED0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baseline="-25000">
              <a:latin typeface="Arial" panose="020B0604020202020204" pitchFamily="34" charset="0"/>
            </a:endParaRPr>
          </a:p>
        </p:txBody>
      </p:sp>
      <p:sp>
        <p:nvSpPr>
          <p:cNvPr id="269316" name="Slide Number Placeholder 3">
            <a:extLst>
              <a:ext uri="{FF2B5EF4-FFF2-40B4-BE49-F238E27FC236}">
                <a16:creationId xmlns:a16="http://schemas.microsoft.com/office/drawing/2014/main" id="{AA3F54DE-592D-4D58-AE8B-B22093E23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110C1D0-2A4A-4E78-B9CF-2C711B97307E}" type="slidenum">
              <a:rPr lang="en-US" altLang="zh-TW"/>
              <a:pPr>
                <a:spcBef>
                  <a:spcPct val="0"/>
                </a:spcBef>
              </a:pPr>
              <a:t>135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Image Placeholder 1">
            <a:extLst>
              <a:ext uri="{FF2B5EF4-FFF2-40B4-BE49-F238E27FC236}">
                <a16:creationId xmlns:a16="http://schemas.microsoft.com/office/drawing/2014/main" id="{05B9057B-D5FC-4680-87E7-4A1F563D5F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3411" name="Notes Placeholder 2">
            <a:extLst>
              <a:ext uri="{FF2B5EF4-FFF2-40B4-BE49-F238E27FC236}">
                <a16:creationId xmlns:a16="http://schemas.microsoft.com/office/drawing/2014/main" id="{AC47352D-F9D1-4B03-961E-D18526013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g:</a:t>
            </a:r>
            <a:r>
              <a:rPr lang="zh-TW" altLang="en-US" dirty="0">
                <a:latin typeface="Arial" panose="020B0604020202020204" pitchFamily="34" charset="0"/>
              </a:rPr>
              <a:t> 非相對極值</a:t>
            </a:r>
            <a:endParaRPr lang="en-US" altLang="zh-TW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c: </a:t>
            </a:r>
            <a:r>
              <a:rPr lang="en-US" altLang="zh-TW" dirty="0">
                <a:latin typeface="Arial" panose="020B0604020202020204" pitchFamily="34" charset="0"/>
              </a:rPr>
              <a:t>&gt;=2</a:t>
            </a:r>
            <a:r>
              <a:rPr lang="zh-TW" altLang="en-US" dirty="0">
                <a:latin typeface="Arial" panose="020B0604020202020204" pitchFamily="34" charset="0"/>
              </a:rPr>
              <a:t>個</a:t>
            </a:r>
            <a:r>
              <a:rPr lang="en-US" altLang="zh-TW" dirty="0">
                <a:latin typeface="Arial" panose="020B0604020202020204" pitchFamily="34" charset="0"/>
              </a:rPr>
              <a:t>extremum</a:t>
            </a:r>
            <a:r>
              <a:rPr lang="zh-TW" altLang="en-US" dirty="0">
                <a:latin typeface="Arial" panose="020B0604020202020204" pitchFamily="34" charset="0"/>
              </a:rPr>
              <a:t>可到達的共同區域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3412" name="Slide Number Placeholder 3">
            <a:extLst>
              <a:ext uri="{FF2B5EF4-FFF2-40B4-BE49-F238E27FC236}">
                <a16:creationId xmlns:a16="http://schemas.microsoft.com/office/drawing/2014/main" id="{1287682B-8ED4-483E-828F-947697668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4BD2D7C-C111-4506-9E79-27C85308F105}" type="slidenum">
              <a:rPr lang="en-US" altLang="zh-TW"/>
              <a:pPr/>
              <a:t>136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Separability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可分離性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945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Slide Image Placeholder 1">
            <a:extLst>
              <a:ext uri="{FF2B5EF4-FFF2-40B4-BE49-F238E27FC236}">
                <a16:creationId xmlns:a16="http://schemas.microsoft.com/office/drawing/2014/main" id="{A6A0C4D4-8914-46F2-887A-CCE3B6D34D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8531" name="Notes Placeholder 2">
            <a:extLst>
              <a:ext uri="{FF2B5EF4-FFF2-40B4-BE49-F238E27FC236}">
                <a16:creationId xmlns:a16="http://schemas.microsoft.com/office/drawing/2014/main" id="{C4F4EAFE-3817-4BE7-93E6-19F3EA98D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8532" name="Slide Number Placeholder 3">
            <a:extLst>
              <a:ext uri="{FF2B5EF4-FFF2-40B4-BE49-F238E27FC236}">
                <a16:creationId xmlns:a16="http://schemas.microsoft.com/office/drawing/2014/main" id="{73052126-A778-4C03-B25D-CFA398690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82F041C-1CEA-48BF-BDA4-C4E355902E37}" type="slidenum">
              <a:rPr lang="en-US" altLang="zh-TW"/>
              <a:pPr>
                <a:spcBef>
                  <a:spcPct val="0"/>
                </a:spcBef>
              </a:pPr>
              <a:t>138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Embossing </a:t>
            </a:r>
            <a:r>
              <a:rPr lang="zh-TW" altLang="en-US" dirty="0"/>
              <a:t>刻痕，壓印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248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Image Placeholder 1">
            <a:extLst>
              <a:ext uri="{FF2B5EF4-FFF2-40B4-BE49-F238E27FC236}">
                <a16:creationId xmlns:a16="http://schemas.microsoft.com/office/drawing/2014/main" id="{C4554567-15E9-4A17-B42F-29ACFF417E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1603" name="Notes Placeholder 2">
            <a:extLst>
              <a:ext uri="{FF2B5EF4-FFF2-40B4-BE49-F238E27FC236}">
                <a16:creationId xmlns:a16="http://schemas.microsoft.com/office/drawing/2014/main" id="{C726421C-3DB8-4AA7-A151-C3C1B5DEE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1604" name="Slide Number Placeholder 3">
            <a:extLst>
              <a:ext uri="{FF2B5EF4-FFF2-40B4-BE49-F238E27FC236}">
                <a16:creationId xmlns:a16="http://schemas.microsoft.com/office/drawing/2014/main" id="{46239E33-346B-46BE-81AB-A1C92194A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FC2FD30-093E-4F5E-BCCA-BD8091D2A297}" type="slidenum">
              <a:rPr lang="en-US" altLang="zh-TW"/>
              <a:pPr>
                <a:spcBef>
                  <a:spcPct val="0"/>
                </a:spcBef>
              </a:pPr>
              <a:t>140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Slide Image Placeholder 1">
            <a:extLst>
              <a:ext uri="{FF2B5EF4-FFF2-40B4-BE49-F238E27FC236}">
                <a16:creationId xmlns:a16="http://schemas.microsoft.com/office/drawing/2014/main" id="{05587DA2-C5E8-4F81-83B0-B12529EB4D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3651" name="Notes Placeholder 2">
            <a:extLst>
              <a:ext uri="{FF2B5EF4-FFF2-40B4-BE49-F238E27FC236}">
                <a16:creationId xmlns:a16="http://schemas.microsoft.com/office/drawing/2014/main" id="{1D9BD441-DAD9-4604-BBBD-510948D6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3652" name="Slide Number Placeholder 3">
            <a:extLst>
              <a:ext uri="{FF2B5EF4-FFF2-40B4-BE49-F238E27FC236}">
                <a16:creationId xmlns:a16="http://schemas.microsoft.com/office/drawing/2014/main" id="{BE924C0A-09C9-49C7-BBA7-8494712F0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F8AACC2-1A9F-420A-98F7-6910FEB50581}" type="slidenum">
              <a:rPr lang="en-US" altLang="zh-TW"/>
              <a:pPr>
                <a:spcBef>
                  <a:spcPct val="0"/>
                </a:spcBef>
              </a:pPr>
              <a:t>141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Slide Image Placeholder 1">
            <a:extLst>
              <a:ext uri="{FF2B5EF4-FFF2-40B4-BE49-F238E27FC236}">
                <a16:creationId xmlns:a16="http://schemas.microsoft.com/office/drawing/2014/main" id="{5F4F660A-C6D8-476D-A24C-711A61E309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5699" name="Notes Placeholder 2">
            <a:extLst>
              <a:ext uri="{FF2B5EF4-FFF2-40B4-BE49-F238E27FC236}">
                <a16:creationId xmlns:a16="http://schemas.microsoft.com/office/drawing/2014/main" id="{A6EA052B-7302-4CBC-BEB2-76E51FB07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5700" name="Slide Number Placeholder 3">
            <a:extLst>
              <a:ext uri="{FF2B5EF4-FFF2-40B4-BE49-F238E27FC236}">
                <a16:creationId xmlns:a16="http://schemas.microsoft.com/office/drawing/2014/main" id="{09174AC1-A0A2-47B1-8BD4-154995A34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A6555DC-609E-45B2-8E1C-94115C5B67A8}" type="slidenum">
              <a:rPr lang="en-US" altLang="zh-TW"/>
              <a:pPr>
                <a:spcBef>
                  <a:spcPct val="0"/>
                </a:spcBef>
              </a:pPr>
              <a:t>142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316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Image Placeholder 1">
            <a:extLst>
              <a:ext uri="{FF2B5EF4-FFF2-40B4-BE49-F238E27FC236}">
                <a16:creationId xmlns:a16="http://schemas.microsoft.com/office/drawing/2014/main" id="{7D1307F4-BF60-4CAB-9345-AFBE645003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7747" name="Notes Placeholder 2">
            <a:extLst>
              <a:ext uri="{FF2B5EF4-FFF2-40B4-BE49-F238E27FC236}">
                <a16:creationId xmlns:a16="http://schemas.microsoft.com/office/drawing/2014/main" id="{304943AA-BF48-4DB5-B063-1E649B46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7748" name="Slide Number Placeholder 3">
            <a:extLst>
              <a:ext uri="{FF2B5EF4-FFF2-40B4-BE49-F238E27FC236}">
                <a16:creationId xmlns:a16="http://schemas.microsoft.com/office/drawing/2014/main" id="{67F136C5-AEC0-497B-A4DB-287CF3464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15ABF88-C7ED-40E1-B0E0-4EB987A41097}" type="slidenum">
              <a:rPr lang="en-US" altLang="zh-TW"/>
              <a:pPr>
                <a:spcBef>
                  <a:spcPct val="0"/>
                </a:spcBef>
              </a:pPr>
              <a:t>143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>
            <a:extLst>
              <a:ext uri="{FF2B5EF4-FFF2-40B4-BE49-F238E27FC236}">
                <a16:creationId xmlns:a16="http://schemas.microsoft.com/office/drawing/2014/main" id="{2A8903FB-0C01-468A-87EA-B760A0E99C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>
            <a:extLst>
              <a:ext uri="{FF2B5EF4-FFF2-40B4-BE49-F238E27FC236}">
                <a16:creationId xmlns:a16="http://schemas.microsoft.com/office/drawing/2014/main" id="{1B56F002-AE1E-4055-9DBA-E78026872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9796" name="Slide Number Placeholder 3">
            <a:extLst>
              <a:ext uri="{FF2B5EF4-FFF2-40B4-BE49-F238E27FC236}">
                <a16:creationId xmlns:a16="http://schemas.microsoft.com/office/drawing/2014/main" id="{9818CFE9-CA7E-4CE3-AECE-57F969F6A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129DC39-E7ED-4D70-94A9-A10C66D2B83C}" type="slidenum">
              <a:rPr lang="en-US" altLang="zh-TW"/>
              <a:pPr>
                <a:spcBef>
                  <a:spcPct val="0"/>
                </a:spcBef>
              </a:pPr>
              <a:t>144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Slide Image Placeholder 1">
            <a:extLst>
              <a:ext uri="{FF2B5EF4-FFF2-40B4-BE49-F238E27FC236}">
                <a16:creationId xmlns:a16="http://schemas.microsoft.com/office/drawing/2014/main" id="{6ABD18BB-D35F-4C43-A20B-1BC5E56A1A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1843" name="Notes Placeholder 2">
            <a:extLst>
              <a:ext uri="{FF2B5EF4-FFF2-40B4-BE49-F238E27FC236}">
                <a16:creationId xmlns:a16="http://schemas.microsoft.com/office/drawing/2014/main" id="{00D6E97C-E20F-4F0B-8BA3-D293A60DE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1844" name="Slide Number Placeholder 3">
            <a:extLst>
              <a:ext uri="{FF2B5EF4-FFF2-40B4-BE49-F238E27FC236}">
                <a16:creationId xmlns:a16="http://schemas.microsoft.com/office/drawing/2014/main" id="{24FFF7A9-EEA5-4FF1-BA8E-94382D4D3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604E5F3-32ED-478B-BA5F-D8246D6814D0}" type="slidenum">
              <a:rPr lang="en-US" altLang="zh-TW"/>
              <a:pPr>
                <a:spcBef>
                  <a:spcPct val="0"/>
                </a:spcBef>
              </a:pPr>
              <a:t>145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Slide Image Placeholder 1">
            <a:extLst>
              <a:ext uri="{FF2B5EF4-FFF2-40B4-BE49-F238E27FC236}">
                <a16:creationId xmlns:a16="http://schemas.microsoft.com/office/drawing/2014/main" id="{DB8791DE-8A4F-4807-8D22-304742818B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3891" name="Notes Placeholder 2">
            <a:extLst>
              <a:ext uri="{FF2B5EF4-FFF2-40B4-BE49-F238E27FC236}">
                <a16:creationId xmlns:a16="http://schemas.microsoft.com/office/drawing/2014/main" id="{16707284-865E-4BCB-A21D-4AB1DE5E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3892" name="Slide Number Placeholder 3">
            <a:extLst>
              <a:ext uri="{FF2B5EF4-FFF2-40B4-BE49-F238E27FC236}">
                <a16:creationId xmlns:a16="http://schemas.microsoft.com/office/drawing/2014/main" id="{8496E401-5FD5-4E3E-8345-2E2DD71C9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6914ED5-75F8-46B1-A01B-C1C0F938D67E}" type="slidenum">
              <a:rPr lang="en-US" altLang="zh-TW"/>
              <a:pPr>
                <a:spcBef>
                  <a:spcPct val="0"/>
                </a:spcBef>
              </a:pPr>
              <a:t>146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Slide Image Placeholder 1">
            <a:extLst>
              <a:ext uri="{FF2B5EF4-FFF2-40B4-BE49-F238E27FC236}">
                <a16:creationId xmlns:a16="http://schemas.microsoft.com/office/drawing/2014/main" id="{9C6883F1-0247-405B-98FF-E23E1AD04B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5939" name="Notes Placeholder 2">
            <a:extLst>
              <a:ext uri="{FF2B5EF4-FFF2-40B4-BE49-F238E27FC236}">
                <a16:creationId xmlns:a16="http://schemas.microsoft.com/office/drawing/2014/main" id="{58E676F4-3916-4A15-8F65-BB4EBDF1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5940" name="Slide Number Placeholder 3">
            <a:extLst>
              <a:ext uri="{FF2B5EF4-FFF2-40B4-BE49-F238E27FC236}">
                <a16:creationId xmlns:a16="http://schemas.microsoft.com/office/drawing/2014/main" id="{AFEC34E1-2A52-43E5-BB75-2D361ED77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BA2754-7A38-4352-9264-24F49449F735}" type="slidenum">
              <a:rPr lang="en-US" altLang="zh-TW"/>
              <a:pPr>
                <a:spcBef>
                  <a:spcPct val="0"/>
                </a:spcBef>
              </a:pPr>
              <a:t>147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Slide Image Placeholder 1">
            <a:extLst>
              <a:ext uri="{FF2B5EF4-FFF2-40B4-BE49-F238E27FC236}">
                <a16:creationId xmlns:a16="http://schemas.microsoft.com/office/drawing/2014/main" id="{65718A98-6DE5-4578-A2AB-0F37C0B998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7987" name="Notes Placeholder 2">
            <a:extLst>
              <a:ext uri="{FF2B5EF4-FFF2-40B4-BE49-F238E27FC236}">
                <a16:creationId xmlns:a16="http://schemas.microsoft.com/office/drawing/2014/main" id="{B83193B6-72AF-4967-8F5C-8ADFDFFD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7988" name="Slide Number Placeholder 3">
            <a:extLst>
              <a:ext uri="{FF2B5EF4-FFF2-40B4-BE49-F238E27FC236}">
                <a16:creationId xmlns:a16="http://schemas.microsoft.com/office/drawing/2014/main" id="{4E3A6BAA-BBAD-4C2F-B7EE-D76C85CCB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EA6C544-5DA6-47EF-BB87-28809F3D5AF3}" type="slidenum">
              <a:rPr lang="en-US" altLang="zh-TW"/>
              <a:pPr>
                <a:spcBef>
                  <a:spcPct val="0"/>
                </a:spcBef>
              </a:pPr>
              <a:t>148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>
            <a:extLst>
              <a:ext uri="{FF2B5EF4-FFF2-40B4-BE49-F238E27FC236}">
                <a16:creationId xmlns:a16="http://schemas.microsoft.com/office/drawing/2014/main" id="{A4393A8D-4FED-4975-A1CD-BBFB579F3D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>
            <a:extLst>
              <a:ext uri="{FF2B5EF4-FFF2-40B4-BE49-F238E27FC236}">
                <a16:creationId xmlns:a16="http://schemas.microsoft.com/office/drawing/2014/main" id="{4737FF7F-C633-484C-B80D-77174CB1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Arial" panose="020B0604020202020204" pitchFamily="34" charset="0"/>
            </a:endParaRPr>
          </a:p>
        </p:txBody>
      </p:sp>
      <p:sp>
        <p:nvSpPr>
          <p:cNvPr id="300036" name="Slide Number Placeholder 3">
            <a:extLst>
              <a:ext uri="{FF2B5EF4-FFF2-40B4-BE49-F238E27FC236}">
                <a16:creationId xmlns:a16="http://schemas.microsoft.com/office/drawing/2014/main" id="{01B35E84-F699-4FB4-8A3B-9930A52CB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FAE9A2-CCED-4871-974B-5003EAC897E5}" type="slidenum">
              <a:rPr lang="en-US" altLang="zh-TW"/>
              <a:pPr>
                <a:spcBef>
                  <a:spcPct val="0"/>
                </a:spcBef>
              </a:pPr>
              <a:t>149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Slide Image Placeholder 1">
            <a:extLst>
              <a:ext uri="{FF2B5EF4-FFF2-40B4-BE49-F238E27FC236}">
                <a16:creationId xmlns:a16="http://schemas.microsoft.com/office/drawing/2014/main" id="{CBF2C9C3-762C-49A5-BD7A-A8B4C55D3E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2083" name="Notes Placeholder 2">
            <a:extLst>
              <a:ext uri="{FF2B5EF4-FFF2-40B4-BE49-F238E27FC236}">
                <a16:creationId xmlns:a16="http://schemas.microsoft.com/office/drawing/2014/main" id="{470FD1FE-FE80-46DF-AB6E-BD6EA2C6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2084" name="Slide Number Placeholder 3">
            <a:extLst>
              <a:ext uri="{FF2B5EF4-FFF2-40B4-BE49-F238E27FC236}">
                <a16:creationId xmlns:a16="http://schemas.microsoft.com/office/drawing/2014/main" id="{FC898F21-26B5-446F-871D-0B3131A89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AAB1E4-ADEA-41BF-9791-E1F6ADC59244}" type="slidenum">
              <a:rPr lang="en-US" altLang="zh-TW"/>
              <a:pPr>
                <a:spcBef>
                  <a:spcPct val="0"/>
                </a:spcBef>
              </a:pPr>
              <a:t>150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Slide Image Placeholder 1">
            <a:extLst>
              <a:ext uri="{FF2B5EF4-FFF2-40B4-BE49-F238E27FC236}">
                <a16:creationId xmlns:a16="http://schemas.microsoft.com/office/drawing/2014/main" id="{21EEE2DE-0E95-46B0-BA13-683FAF8309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4131" name="Notes Placeholder 2">
            <a:extLst>
              <a:ext uri="{FF2B5EF4-FFF2-40B4-BE49-F238E27FC236}">
                <a16:creationId xmlns:a16="http://schemas.microsoft.com/office/drawing/2014/main" id="{C5EEC1D3-8A4A-4B09-B735-C966C4D88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4132" name="Slide Number Placeholder 3">
            <a:extLst>
              <a:ext uri="{FF2B5EF4-FFF2-40B4-BE49-F238E27FC236}">
                <a16:creationId xmlns:a16="http://schemas.microsoft.com/office/drawing/2014/main" id="{E2900C70-EF5A-45E1-89D1-66048A1AC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A11F75A-0DE0-4B65-92DB-E5ECB82EC731}" type="slidenum">
              <a:rPr lang="en-US" altLang="zh-TW"/>
              <a:pPr>
                <a:spcBef>
                  <a:spcPct val="0"/>
                </a:spcBef>
              </a:pPr>
              <a:t>151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Slide Image Placeholder 1">
            <a:extLst>
              <a:ext uri="{FF2B5EF4-FFF2-40B4-BE49-F238E27FC236}">
                <a16:creationId xmlns:a16="http://schemas.microsoft.com/office/drawing/2014/main" id="{72F0675D-35D9-481B-BC3E-5E3B26BBD3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8227" name="Notes Placeholder 2">
            <a:extLst>
              <a:ext uri="{FF2B5EF4-FFF2-40B4-BE49-F238E27FC236}">
                <a16:creationId xmlns:a16="http://schemas.microsoft.com/office/drawing/2014/main" id="{2E0DDDD0-BBEA-4D91-81FC-73D86E711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Associative</a:t>
            </a:r>
            <a:r>
              <a:rPr lang="zh-TW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結合律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8228" name="Slide Number Placeholder 3">
            <a:extLst>
              <a:ext uri="{FF2B5EF4-FFF2-40B4-BE49-F238E27FC236}">
                <a16:creationId xmlns:a16="http://schemas.microsoft.com/office/drawing/2014/main" id="{9CA8FEE3-6F66-4BD0-88CE-122129A3D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4FE14BF-3B58-4095-9FF6-080F10AF9967}" type="slidenum">
              <a:rPr lang="en-US" altLang="zh-TW"/>
              <a:pPr>
                <a:spcBef>
                  <a:spcPct val="0"/>
                </a:spcBef>
              </a:pPr>
              <a:t>152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2872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Slide Image Placeholder 1">
            <a:extLst>
              <a:ext uri="{FF2B5EF4-FFF2-40B4-BE49-F238E27FC236}">
                <a16:creationId xmlns:a16="http://schemas.microsoft.com/office/drawing/2014/main" id="{5F9BEB48-7694-4870-A980-C101CBC5A1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6179" name="Notes Placeholder 2">
            <a:extLst>
              <a:ext uri="{FF2B5EF4-FFF2-40B4-BE49-F238E27FC236}">
                <a16:creationId xmlns:a16="http://schemas.microsoft.com/office/drawing/2014/main" id="{EF275A53-6AF6-4D30-9D76-6E41FE57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6180" name="Slide Number Placeholder 3">
            <a:extLst>
              <a:ext uri="{FF2B5EF4-FFF2-40B4-BE49-F238E27FC236}">
                <a16:creationId xmlns:a16="http://schemas.microsoft.com/office/drawing/2014/main" id="{C69FC4E6-B383-4189-8068-1994343F1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1CC20A8-58D5-4515-B444-F4FD519E4AC6}" type="slidenum">
              <a:rPr lang="en-US" altLang="zh-TW"/>
              <a:pPr>
                <a:spcBef>
                  <a:spcPct val="0"/>
                </a:spcBef>
              </a:pPr>
              <a:t>153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Slide Image Placeholder 1">
            <a:extLst>
              <a:ext uri="{FF2B5EF4-FFF2-40B4-BE49-F238E27FC236}">
                <a16:creationId xmlns:a16="http://schemas.microsoft.com/office/drawing/2014/main" id="{6561108B-ACBC-4F7B-A183-C0EE61ED30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0275" name="Notes Placeholder 2">
            <a:extLst>
              <a:ext uri="{FF2B5EF4-FFF2-40B4-BE49-F238E27FC236}">
                <a16:creationId xmlns:a16="http://schemas.microsoft.com/office/drawing/2014/main" id="{9FA11995-4245-4B5F-A4EB-5309AF5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10276" name="Slide Number Placeholder 3">
            <a:extLst>
              <a:ext uri="{FF2B5EF4-FFF2-40B4-BE49-F238E27FC236}">
                <a16:creationId xmlns:a16="http://schemas.microsoft.com/office/drawing/2014/main" id="{1A7D4431-1B3E-4D45-93D4-78F2D6828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2CD98A-B0AE-4CF9-A323-0F70F6E3887B}" type="slidenum">
              <a:rPr lang="en-US" altLang="zh-TW"/>
              <a:pPr>
                <a:spcBef>
                  <a:spcPct val="0"/>
                </a:spcBef>
              </a:pPr>
              <a:t>154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Slide Image Placeholder 1">
            <a:extLst>
              <a:ext uri="{FF2B5EF4-FFF2-40B4-BE49-F238E27FC236}">
                <a16:creationId xmlns:a16="http://schemas.microsoft.com/office/drawing/2014/main" id="{CFBA1D0F-F3F6-4DC7-AAEB-6BE0E3F622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2323" name="Notes Placeholder 2">
            <a:extLst>
              <a:ext uri="{FF2B5EF4-FFF2-40B4-BE49-F238E27FC236}">
                <a16:creationId xmlns:a16="http://schemas.microsoft.com/office/drawing/2014/main" id="{A4E1F4EB-87E2-4E5C-9879-13BC8A5CC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2324" name="Slide Number Placeholder 3">
            <a:extLst>
              <a:ext uri="{FF2B5EF4-FFF2-40B4-BE49-F238E27FC236}">
                <a16:creationId xmlns:a16="http://schemas.microsoft.com/office/drawing/2014/main" id="{B2F60971-87C1-4C23-9AD3-9C8AAE467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CB20C3-784F-4B6A-A729-44E414CED2CD}" type="slidenum">
              <a:rPr lang="en-US" altLang="zh-TW"/>
              <a:pPr>
                <a:spcBef>
                  <a:spcPct val="0"/>
                </a:spcBef>
              </a:pPr>
              <a:t>155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30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73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23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9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00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03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97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89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77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1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83A6E-F027-484E-812C-2CD1BF5A9B58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83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0.png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98.png"/><Relationship Id="rId9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88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98.png"/><Relationship Id="rId9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4.png"/><Relationship Id="rId9" Type="http://schemas.openxmlformats.org/officeDocument/2006/relationships/image" Target="../media/image13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080.png"/><Relationship Id="rId7" Type="http://schemas.openxmlformats.org/officeDocument/2006/relationships/image" Target="../media/image11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09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0.png"/><Relationship Id="rId4" Type="http://schemas.openxmlformats.org/officeDocument/2006/relationships/image" Target="../media/image49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50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530.png"/><Relationship Id="rId4" Type="http://schemas.openxmlformats.org/officeDocument/2006/relationships/image" Target="../media/image5200.png"/><Relationship Id="rId9" Type="http://schemas.openxmlformats.org/officeDocument/2006/relationships/image" Target="../media/image122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1240.png"/><Relationship Id="rId7" Type="http://schemas.openxmlformats.org/officeDocument/2006/relationships/image" Target="../media/image12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0.png"/><Relationship Id="rId5" Type="http://schemas.openxmlformats.org/officeDocument/2006/relationships/image" Target="../media/image5500.png"/><Relationship Id="rId4" Type="http://schemas.openxmlformats.org/officeDocument/2006/relationships/image" Target="../media/image125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3" Type="http://schemas.openxmlformats.org/officeDocument/2006/relationships/image" Target="../media/image1510.png"/><Relationship Id="rId7" Type="http://schemas.openxmlformats.org/officeDocument/2006/relationships/image" Target="../media/image15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5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370.png"/><Relationship Id="rId4" Type="http://schemas.openxmlformats.org/officeDocument/2006/relationships/image" Target="../media/image15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37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wmf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79.png"/><Relationship Id="rId4" Type="http://schemas.openxmlformats.org/officeDocument/2006/relationships/image" Target="../media/image177.w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7" Type="http://schemas.openxmlformats.org/officeDocument/2006/relationships/image" Target="../media/image187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wmf"/><Relationship Id="rId5" Type="http://schemas.openxmlformats.org/officeDocument/2006/relationships/image" Target="../media/image185.wmf"/><Relationship Id="rId4" Type="http://schemas.openxmlformats.org/officeDocument/2006/relationships/image" Target="../media/image18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20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0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w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100.png"/><Relationship Id="rId4" Type="http://schemas.openxmlformats.org/officeDocument/2006/relationships/image" Target="../media/image3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6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Relationship Id="rId9" Type="http://schemas.openxmlformats.org/officeDocument/2006/relationships/image" Target="../media/image3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1.png"/><Relationship Id="rId7" Type="http://schemas.openxmlformats.org/officeDocument/2006/relationships/image" Target="../media/image22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image" Target="../media/image19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73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2.png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450.png"/><Relationship Id="rId4" Type="http://schemas.openxmlformats.org/officeDocument/2006/relationships/image" Target="../media/image57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1.png"/><Relationship Id="rId5" Type="http://schemas.openxmlformats.org/officeDocument/2006/relationships/image" Target="../media/image580.png"/><Relationship Id="rId4" Type="http://schemas.openxmlformats.org/officeDocument/2006/relationships/image" Target="../media/image4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511.png"/><Relationship Id="rId7" Type="http://schemas.openxmlformats.org/officeDocument/2006/relationships/image" Target="../media/image5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6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Relationship Id="rId4" Type="http://schemas.openxmlformats.org/officeDocument/2006/relationships/image" Target="../media/image6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6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Relationship Id="rId5" Type="http://schemas.openxmlformats.org/officeDocument/2006/relationships/image" Target="../media/image78.png"/><Relationship Id="rId4" Type="http://schemas.openxmlformats.org/officeDocument/2006/relationships/image" Target="../media/image511.png"/><Relationship Id="rId9" Type="http://schemas.openxmlformats.org/officeDocument/2006/relationships/image" Target="../media/image6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9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Computer Vision</a:t>
            </a:r>
            <a:br>
              <a:rPr lang="en-US" altLang="zh-TW" sz="9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zh-TW" altLang="en-US" sz="9600" dirty="0">
              <a:latin typeface="Cambria Math" panose="020405030504060302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74071"/>
          </a:xfrm>
        </p:spPr>
        <p:txBody>
          <a:bodyPr>
            <a:noAutofit/>
          </a:bodyPr>
          <a:lstStyle/>
          <a:p>
            <a: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Chapter6</a:t>
            </a:r>
            <a:b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Neighborhood Operators</a:t>
            </a:r>
          </a:p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閻楷青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Cambria Math" panose="02040503050406030204" pitchFamily="18" charset="0"/>
              </a:rPr>
              <a:t>kcy070586@gmail.com</a:t>
            </a:r>
          </a:p>
        </p:txBody>
      </p:sp>
    </p:spTree>
    <p:extLst>
      <p:ext uri="{BB962C8B-B14F-4D97-AF65-F5344CB8AC3E}">
        <p14:creationId xmlns:p14="http://schemas.microsoft.com/office/powerpoint/2010/main" val="41499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7630"/>
              </p:ext>
            </p:extLst>
          </p:nvPr>
        </p:nvGraphicFramePr>
        <p:xfrm>
          <a:off x="348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485664"/>
              </p:ext>
            </p:extLst>
          </p:nvPr>
        </p:nvGraphicFramePr>
        <p:xfrm>
          <a:off x="4296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B0C2664-6443-4CD2-80DA-CDB6A7B68F1C}"/>
                  </a:ext>
                </a:extLst>
              </p:cNvPr>
              <p:cNvSpPr txBox="1"/>
              <p:nvPr/>
            </p:nvSpPr>
            <p:spPr>
              <a:xfrm>
                <a:off x="5427785" y="6176963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B0C2664-6443-4CD2-80DA-CDB6A7B6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85" y="6176963"/>
                <a:ext cx="1336431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83952"/>
              </p:ext>
            </p:extLst>
          </p:nvPr>
        </p:nvGraphicFramePr>
        <p:xfrm>
          <a:off x="8244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9375784" y="619400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784" y="6194000"/>
                <a:ext cx="1336431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023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8001890"/>
                  </p:ext>
                </p:extLst>
              </p:nvPr>
            </p:nvGraphicFramePr>
            <p:xfrm>
              <a:off x="1218965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8001890"/>
                  </p:ext>
                </p:extLst>
              </p:nvPr>
            </p:nvGraphicFramePr>
            <p:xfrm>
              <a:off x="1218965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7639212"/>
                  </p:ext>
                </p:extLst>
              </p:nvPr>
            </p:nvGraphicFramePr>
            <p:xfrm>
              <a:off x="4796209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7639212"/>
                  </p:ext>
                </p:extLst>
              </p:nvPr>
            </p:nvGraphicFramePr>
            <p:xfrm>
              <a:off x="4796209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3"/>
              <p:cNvGraphicFramePr>
                <a:graphicFrameLocks/>
              </p:cNvGraphicFramePr>
              <p:nvPr/>
            </p:nvGraphicFramePr>
            <p:xfrm>
              <a:off x="1220956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7737683"/>
                  </p:ext>
                </p:extLst>
              </p:nvPr>
            </p:nvGraphicFramePr>
            <p:xfrm>
              <a:off x="1220956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/>
            </p:nvGraphicFramePr>
            <p:xfrm>
              <a:off x="4798200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9478878"/>
                  </p:ext>
                </p:extLst>
              </p:nvPr>
            </p:nvGraphicFramePr>
            <p:xfrm>
              <a:off x="4798200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301639" r="-5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301639" r="-4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301639" r="-30833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401639" r="-4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401639" r="-3083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501639" r="-4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501639" r="-3083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文字方塊 12"/>
          <p:cNvSpPr txBox="1"/>
          <p:nvPr/>
        </p:nvSpPr>
        <p:spPr>
          <a:xfrm>
            <a:off x="8286775" y="3896995"/>
            <a:ext cx="35568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1. See region out of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as a union region</a:t>
            </a:r>
          </a:p>
          <a:p>
            <a:r>
              <a:rPr lang="en-US" altLang="zh-TW" sz="2000" dirty="0">
                <a:latin typeface="Cambria Math" panose="02040503050406030204" pitchFamily="18" charset="0"/>
                <a:ea typeface="標楷體" panose="03000509000000000000" pitchFamily="65" charset="-120"/>
              </a:rPr>
              <a:t>2. Do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region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growing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 and label++ per run</a:t>
            </a: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4-connected</a:t>
            </a:r>
            <a:endParaRPr lang="en-US" altLang="zh-TW" sz="2000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4058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(nonrecursive2)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=1,…,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</m:t>
                            </m:r>
                          </m: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𝑓𝑜𝑟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𝑠𝑜𝑚𝑒</m:t>
                                    </m:r>
                                  </m:e>
                                </m:d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𝑡h𝑒𝑟𝑒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𝑒𝑥𝑖𝑠𝑡𝑠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𝑠𝑢𝑐h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𝑡h𝑎𝑡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 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539800" y="365880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539800" y="53460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374355"/>
              </p:ext>
            </p:extLst>
          </p:nvPr>
        </p:nvGraphicFramePr>
        <p:xfrm>
          <a:off x="8976600" y="365880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70897"/>
              </p:ext>
            </p:extLst>
          </p:nvPr>
        </p:nvGraphicFramePr>
        <p:xfrm>
          <a:off x="8976600" y="53460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258200" y="367593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258200" y="5363217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向下箭號 12"/>
          <p:cNvSpPr/>
          <p:nvPr/>
        </p:nvSpPr>
        <p:spPr>
          <a:xfrm>
            <a:off x="6008914" y="4910814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732757" y="4927937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9461635" y="4927937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873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(recursive)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421764"/>
                <a:ext cx="5181600" cy="24362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left-right top-bottom scan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 4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altLang="zh-TW" sz="2200" dirty="0"/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US" altLang="zh-TW" sz="220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zh-TW" altLang="en-US" sz="2200" dirty="0"/>
              </a:p>
              <a:p>
                <a:endParaRPr lang="zh-TW" altLang="en-US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421764"/>
                <a:ext cx="5181600" cy="2436236"/>
              </a:xfrm>
              <a:blipFill rotWithShape="0">
                <a:blip r:embed="rId3"/>
                <a:stretch>
                  <a:fillRect l="-1412" t="-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4421764"/>
                <a:ext cx="6198326" cy="24362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200" dirty="0">
                    <a:latin typeface="Cambria Math" panose="02040503050406030204" pitchFamily="18" charset="0"/>
                  </a:rPr>
                  <a:t>right-left bottom-top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4</m:t>
                    </m:r>
                    <m:r>
                      <m:rPr>
                        <m:nor/>
                      </m:rPr>
                      <a:rPr lang="en-US" altLang="zh-TW" sz="22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>
                        <a:latin typeface="Cambria Math" panose="02040503050406030204" pitchFamily="18" charset="0"/>
                      </a:rPr>
                      <m:t>8−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4421764"/>
                <a:ext cx="6198326" cy="2436236"/>
              </a:xfrm>
              <a:blipFill rotWithShape="0">
                <a:blip r:embed="rId4"/>
                <a:stretch>
                  <a:fillRect l="-1181" t="-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38200" y="1868167"/>
                <a:ext cx="6462946" cy="84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  </m:t>
                              </m:r>
                            </m:e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68167"/>
                <a:ext cx="6462946" cy="8475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38199" y="2998113"/>
                <a:ext cx="50008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2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200" dirty="0">
                    <a:solidFill>
                      <a:srgbClr val="FF0000"/>
                    </a:solidFill>
                  </a:rPr>
                  <a:t>)=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98113"/>
                <a:ext cx="5000897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931479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174386"/>
                  </p:ext>
                </p:extLst>
              </p:nvPr>
            </p:nvGraphicFramePr>
            <p:xfrm>
              <a:off x="7931479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7931479" y="290938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561698"/>
                  </p:ext>
                </p:extLst>
              </p:nvPr>
            </p:nvGraphicFramePr>
            <p:xfrm>
              <a:off x="7931479" y="290938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9442416" y="2909381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464720"/>
                  </p:ext>
                </p:extLst>
              </p:nvPr>
            </p:nvGraphicFramePr>
            <p:xfrm>
              <a:off x="9442416" y="2909381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9442416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5236022"/>
                  </p:ext>
                </p:extLst>
              </p:nvPr>
            </p:nvGraphicFramePr>
            <p:xfrm>
              <a:off x="9442416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4887F9-BF3C-445A-BD13-36290F3EF5F4}"/>
              </a:ext>
            </a:extLst>
          </p:cNvPr>
          <p:cNvSpPr txBox="1"/>
          <p:nvPr/>
        </p:nvSpPr>
        <p:spPr>
          <a:xfrm>
            <a:off x="6898640" y="2273296"/>
            <a:ext cx="325120" cy="397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D1B676-F347-4031-BAA9-5788E49B6DA0}"/>
              </a:ext>
            </a:extLst>
          </p:cNvPr>
          <p:cNvSpPr txBox="1"/>
          <p:nvPr/>
        </p:nvSpPr>
        <p:spPr>
          <a:xfrm>
            <a:off x="6802295" y="2300525"/>
            <a:ext cx="33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Adobe Caslon Pro" panose="0205050205050A020403" pitchFamily="18" charset="0"/>
              </a:rPr>
              <a:t>e</a:t>
            </a:r>
            <a:endParaRPr lang="zh-TW" altLang="en-US" dirty="0">
              <a:solidFill>
                <a:srgbClr val="FF0000"/>
              </a:solidFill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3963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5814136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5814136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4345582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4345582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794648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794648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7977485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7977485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66264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66264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4684369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4684369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449717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449717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30822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874078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874078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6806009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6806009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519670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519670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2721561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2721561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3689117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3689117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487802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487802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694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95335343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95335343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407120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407120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0193691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0193691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10554356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10554356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144697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144697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95529827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95529827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147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9092279"/>
                  </p:ext>
                </p:extLst>
              </p:nvPr>
            </p:nvGraphicFramePr>
            <p:xfrm>
              <a:off x="3044825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9092279"/>
                  </p:ext>
                </p:extLst>
              </p:nvPr>
            </p:nvGraphicFramePr>
            <p:xfrm>
              <a:off x="3044825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044825" y="2207696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825" y="2207696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0789207"/>
                  </p:ext>
                </p:extLst>
              </p:nvPr>
            </p:nvGraphicFramePr>
            <p:xfrm>
              <a:off x="6611900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0789207"/>
                  </p:ext>
                </p:extLst>
              </p:nvPr>
            </p:nvGraphicFramePr>
            <p:xfrm>
              <a:off x="6611900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11900" y="2207696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00" y="2207696"/>
                <a:ext cx="2595600" cy="369332"/>
              </a:xfrm>
              <a:prstGeom prst="rect">
                <a:avLst/>
              </a:prstGeom>
              <a:blipFill>
                <a:blip r:embed="rId6"/>
                <a:stretch>
                  <a:fillRect l="-15059" r="-1223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0380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1289951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1289951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l="-15023" r="-11972"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2839057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2839057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953959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953959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206931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206931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2382237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2382237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046053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046053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4325960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4325960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5562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l="-15023" r="-11972"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481010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481010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370885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370885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687515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687515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409969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409969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3315394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3315394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0436375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0436375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4466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9719850"/>
                  </p:ext>
                </p:extLst>
              </p:nvPr>
            </p:nvGraphicFramePr>
            <p:xfrm>
              <a:off x="1308100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9719850"/>
                  </p:ext>
                </p:extLst>
              </p:nvPr>
            </p:nvGraphicFramePr>
            <p:xfrm>
              <a:off x="1308100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308100" y="2258496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100" y="2258496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55393"/>
                  </p:ext>
                </p:extLst>
              </p:nvPr>
            </p:nvGraphicFramePr>
            <p:xfrm>
              <a:off x="4875175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55393"/>
                  </p:ext>
                </p:extLst>
              </p:nvPr>
            </p:nvGraphicFramePr>
            <p:xfrm>
              <a:off x="4875175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875175" y="2258496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75" y="2258496"/>
                <a:ext cx="2595600" cy="369332"/>
              </a:xfrm>
              <a:prstGeom prst="rect">
                <a:avLst/>
              </a:prstGeom>
              <a:blipFill>
                <a:blip r:embed="rId6"/>
                <a:stretch>
                  <a:fillRect l="-15023" r="-1197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7209640"/>
                  </p:ext>
                </p:extLst>
              </p:nvPr>
            </p:nvGraphicFramePr>
            <p:xfrm>
              <a:off x="8337344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7209640"/>
                  </p:ext>
                </p:extLst>
              </p:nvPr>
            </p:nvGraphicFramePr>
            <p:xfrm>
              <a:off x="8337344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37344" y="1999081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344" y="1999081"/>
                <a:ext cx="2595600" cy="369332"/>
              </a:xfrm>
              <a:prstGeom prst="rect">
                <a:avLst/>
              </a:prstGeom>
              <a:blipFill>
                <a:blip r:embed="rId8"/>
                <a:stretch>
                  <a:fillRect b="-81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7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9685"/>
              </p:ext>
            </p:extLst>
          </p:nvPr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25727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67906"/>
              </p:ext>
            </p:extLst>
          </p:nvPr>
        </p:nvGraphicFramePr>
        <p:xfrm>
          <a:off x="7631878" y="2440543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0866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98" y="3474720"/>
            <a:ext cx="7151803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Radius of Fusion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38199" y="1690688"/>
                <a:ext cx="1038714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標楷體" panose="03000509000000000000" pitchFamily="65" charset="-120"/>
                  </a:rPr>
                  <a:t>Definition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標楷體" panose="03000509000000000000" pitchFamily="65" charset="-120"/>
                  </a:rPr>
                  <a:t>The radius of fusion for any connected component of </a:t>
                </a:r>
                <a:r>
                  <a:rPr lang="en-US" altLang="zh-TW" sz="2400" i="1" dirty="0">
                    <a:ea typeface="標楷體" panose="03000509000000000000" pitchFamily="65" charset="-120"/>
                  </a:rPr>
                  <a:t>I 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is the radius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𝜌</m:t>
                    </m:r>
                  </m:oMath>
                </a14:m>
                <a:r>
                  <a:rPr lang="zh-TW" altLang="en-US" sz="2400" dirty="0">
                    <a:ea typeface="標楷體" panose="03000509000000000000" pitchFamily="65" charset="-120"/>
                  </a:rPr>
                  <a:t> 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of a disk satisfying the condition that if the binary image </a:t>
                </a:r>
                <a:r>
                  <a:rPr lang="en-US" altLang="zh-TW" sz="2400" i="1" dirty="0">
                    <a:ea typeface="標楷體" panose="03000509000000000000" pitchFamily="65" charset="-120"/>
                  </a:rPr>
                  <a:t>I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 is morphologically closed with a disk of radius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𝜌</m:t>
                    </m:r>
                  </m:oMath>
                </a14:m>
                <a:r>
                  <a:rPr lang="en-US" altLang="zh-TW" sz="2400" dirty="0">
                    <a:ea typeface="標楷體" panose="03000509000000000000" pitchFamily="65" charset="-120"/>
                  </a:rPr>
                  <a:t> ,then the given connected region will fuse with some other connected region.</a:t>
                </a:r>
                <a:endParaRPr lang="zh-TW" altLang="en-US" sz="2400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10387149" cy="1938992"/>
              </a:xfrm>
              <a:prstGeom prst="rect">
                <a:avLst/>
              </a:prstGeom>
              <a:blipFill>
                <a:blip r:embed="rId4"/>
                <a:stretch>
                  <a:fillRect l="-763" t="-2516" r="-939" b="-62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1507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838200" y="4422140"/>
          <a:ext cx="3337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38200" y="4056380"/>
                <a:ext cx="33372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56380"/>
                <a:ext cx="3337200" cy="365760"/>
              </a:xfrm>
              <a:prstGeom prst="rect">
                <a:avLst/>
              </a:prstGeom>
              <a:blipFill rotWithShape="0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Radius of Fusion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/>
        </p:nvGraphicFramePr>
        <p:xfrm>
          <a:off x="4427400" y="4422140"/>
          <a:ext cx="3337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8016600" y="4422140"/>
          <a:ext cx="3337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427400" y="4056380"/>
                <a:ext cx="33372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𝑔𝑟𝑜𝑤𝑖𝑛𝑔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4056380"/>
                <a:ext cx="3337200" cy="365760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016600" y="4056380"/>
                <a:ext cx="33372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𝑠h𝑟𝑖𝑛𝑘𝑖𝑛𝑔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600" y="4056380"/>
                <a:ext cx="3337200" cy="365760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38200" y="169068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標楷體" panose="03000509000000000000" pitchFamily="65" charset="-120"/>
              </a:rPr>
              <a:t>Implementation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region-growing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Cambria Math" panose="02040503050406030204" pitchFamily="18" charset="0"/>
              </a:rPr>
              <a:t>operator *n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region-shrinking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Cambria Math" panose="02040503050406030204" pitchFamily="18" charset="0"/>
              </a:rPr>
              <a:t>operator</a:t>
            </a:r>
            <a:r>
              <a:rPr lang="en-US" altLang="zh-TW" sz="2400" dirty="0">
                <a:ea typeface="標楷體" panose="03000509000000000000" pitchFamily="65" charset="-120"/>
              </a:rPr>
              <a:t> *n+1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標楷體" panose="03000509000000000000" pitchFamily="65" charset="-120"/>
              </a:rPr>
              <a:t>“radius” == operation time “n” 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1314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Shortest Paths</a:t>
            </a:r>
            <a:endParaRPr lang="zh-TW" altLang="en-US" b="1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count for each 0-pixel the number of shortest paths to the set that is represented as the binary-1 pixel on a binary image</a:t>
            </a:r>
          </a:p>
          <a:p>
            <a:pPr algn="just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Rec.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domain(input : binary label /output : numeric label)</a:t>
            </a:r>
          </a:p>
          <a:p>
            <a:pPr marL="0" indent="0" algn="just">
              <a:buNone/>
            </a:pPr>
            <a:endParaRPr lang="en-US" altLang="zh-TW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3202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Shortest Paths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902132" y="1690688"/>
                <a:ext cx="6387736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32" y="1690688"/>
                <a:ext cx="6387736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629865"/>
              </p:ext>
            </p:extLst>
          </p:nvPr>
        </p:nvGraphicFramePr>
        <p:xfrm>
          <a:off x="2902132" y="333595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47604"/>
              </p:ext>
            </p:extLst>
          </p:nvPr>
        </p:nvGraphicFramePr>
        <p:xfrm>
          <a:off x="7806668" y="333595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6948"/>
              </p:ext>
            </p:extLst>
          </p:nvPr>
        </p:nvGraphicFramePr>
        <p:xfrm>
          <a:off x="2902132" y="521603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160150"/>
              </p:ext>
            </p:extLst>
          </p:nvPr>
        </p:nvGraphicFramePr>
        <p:xfrm>
          <a:off x="7806668" y="521603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向右箭號 2"/>
          <p:cNvSpPr/>
          <p:nvPr/>
        </p:nvSpPr>
        <p:spPr>
          <a:xfrm>
            <a:off x="5607803" y="3759920"/>
            <a:ext cx="976393" cy="63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607803" y="5640000"/>
            <a:ext cx="976393" cy="63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559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56172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983600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411028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088081"/>
              </p:ext>
            </p:extLst>
          </p:nvPr>
        </p:nvGraphicFramePr>
        <p:xfrm>
          <a:off x="1556172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31474"/>
              </p:ext>
            </p:extLst>
          </p:nvPr>
        </p:nvGraphicFramePr>
        <p:xfrm>
          <a:off x="4983600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411028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556172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72" y="337271"/>
                <a:ext cx="22248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983600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0" y="337271"/>
                <a:ext cx="2224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411028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028" y="337271"/>
                <a:ext cx="22248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556172" y="3464617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72" y="3464617"/>
                <a:ext cx="22248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983600" y="3464617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0" y="3464617"/>
                <a:ext cx="22248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411028" y="3464617"/>
                <a:ext cx="2224800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028" y="3464617"/>
                <a:ext cx="2224800" cy="372410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974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8876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" y="365125"/>
            <a:ext cx="1194816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Extremum-Related 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Finding pixels or regions that are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minima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can play an important role in the extraction of interesting points or region primitives for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texture analysis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or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matching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purposes.</a:t>
            </a:r>
          </a:p>
        </p:txBody>
      </p:sp>
    </p:spTree>
    <p:extLst>
      <p:ext uri="{BB962C8B-B14F-4D97-AF65-F5344CB8AC3E}">
        <p14:creationId xmlns:p14="http://schemas.microsoft.com/office/powerpoint/2010/main" val="13239311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Non-Minima-Maxima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Pixel is labeled with an index 0, 1, 2 or 3 indicating whether the pixel is non-maximum, non-minimum, interior to a connected set</a:t>
            </a:r>
            <a:r>
              <a:rPr lang="en-US" altLang="zh-TW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equal-valued pixels, or part of a transition region.</a:t>
            </a:r>
          </a:p>
          <a:p>
            <a:pPr lvl="1" algn="just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numeric to symbolic (input : numeric image/output : number image)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0451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15268"/>
              </p:ext>
            </p:extLst>
          </p:nvPr>
        </p:nvGraphicFramePr>
        <p:xfrm>
          <a:off x="3052039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Non-Minima-Maxima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endParaRPr lang="en-US" altLang="zh-TW" sz="2400" dirty="0"/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d>
                              <m:d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𝑓𝑙𝑎𝑡</m:t>
                                </m:r>
                              </m:e>
                            </m:d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𝑛𝑜𝑛𝑚𝑎𝑥𝑖𝑚𝑢𝑚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𝑛𝑜𝑛𝑚𝑖𝑛𝑖𝑚𝑢𝑚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𝑡𝑟𝑎𝑛𝑠𝑖𝑡𝑖𝑜𝑛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2565"/>
              </p:ext>
            </p:extLst>
          </p:nvPr>
        </p:nvGraphicFramePr>
        <p:xfrm>
          <a:off x="1300481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51157"/>
              </p:ext>
            </p:extLst>
          </p:nvPr>
        </p:nvGraphicFramePr>
        <p:xfrm>
          <a:off x="6555155" y="523893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034779"/>
              </p:ext>
            </p:extLst>
          </p:nvPr>
        </p:nvGraphicFramePr>
        <p:xfrm>
          <a:off x="4803597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628504" y="6311900"/>
            <a:ext cx="61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flat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96271" y="6282454"/>
            <a:ext cx="156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Non-minimum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804602" y="6282454"/>
            <a:ext cx="170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Non-maximum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606511" y="6311900"/>
            <a:ext cx="12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transition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83396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Each pixel on the output image contains the value of highest extrema that can reach it by monotonic path.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 path :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僅向二個以下方向行走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且彼此垂直</a:t>
            </a:r>
            <a:endParaRPr lang="en-US" altLang="zh-TW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前進方向之數值不得超過自身值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(Max)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前進方向之數值不得超過自身值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(Min)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Consist of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Relative Maxima Operator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Relative Minima Operator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 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recursive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numeric data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917275"/>
                  </p:ext>
                </p:extLst>
              </p:nvPr>
            </p:nvGraphicFramePr>
            <p:xfrm>
              <a:off x="6812157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917275"/>
                  </p:ext>
                </p:extLst>
              </p:nvPr>
            </p:nvGraphicFramePr>
            <p:xfrm>
              <a:off x="6812157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639" t="-1639" r="-1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639" t="-1639" r="-4918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639" t="-101639" r="-1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8410300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410300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6812157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5239252"/>
                  </p:ext>
                </p:extLst>
              </p:nvPr>
            </p:nvGraphicFramePr>
            <p:xfrm>
              <a:off x="6812157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1639" t="-101639" r="-104918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639" t="-101639" r="-4918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639" t="-201639" r="-1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639" t="-201639" r="-4918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8399900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862428"/>
                  </p:ext>
                </p:extLst>
              </p:nvPr>
            </p:nvGraphicFramePr>
            <p:xfrm>
              <a:off x="8399900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0000" t="-101639" r="-10161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3279" t="-101639" r="-3279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201639" r="-10161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201639" r="-3279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6576784" y="2699860"/>
            <a:ext cx="316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scans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576784" y="4624592"/>
            <a:ext cx="316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scans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01756" y="3121355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01755" y="5087678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389499" y="3141436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89498" y="5040166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3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078635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41057"/>
              </p:ext>
            </p:extLst>
          </p:nvPr>
        </p:nvGraphicFramePr>
        <p:xfrm>
          <a:off x="8604150" y="2440543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4926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54400" y="2687320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030994" y="2687320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677806" y="267619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354400" y="465545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71512"/>
              </p:ext>
            </p:extLst>
          </p:nvPr>
        </p:nvGraphicFramePr>
        <p:xfrm>
          <a:off x="8030994" y="465545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677806" y="4644332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 Example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Maxima)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3987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Maxima Operator)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  <a:blipFill>
                <a:blip r:embed="rId3"/>
                <a:stretch>
                  <a:fillRect l="-1647" t="-1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</p:spPr>
            <p:txBody>
              <a:bodyPr/>
              <a:lstStyle/>
              <a:p>
                <a:r>
                  <a:rPr lang="en-US" altLang="zh-TW" sz="24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=1,2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,3,4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  <a:blipFill rotWithShape="0">
                <a:blip r:embed="rId4"/>
                <a:stretch>
                  <a:fillRect l="-1647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84860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220161"/>
                  </p:ext>
                </p:extLst>
              </p:nvPr>
            </p:nvGraphicFramePr>
            <p:xfrm>
              <a:off x="84860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2446744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326453"/>
                  </p:ext>
                </p:extLst>
              </p:nvPr>
            </p:nvGraphicFramePr>
            <p:xfrm>
              <a:off x="2446744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838200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25943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6137728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7644120"/>
                  </p:ext>
                </p:extLst>
              </p:nvPr>
            </p:nvGraphicFramePr>
            <p:xfrm>
              <a:off x="6137728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639" t="-1639" r="-204918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773587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028328"/>
                  </p:ext>
                </p:extLst>
              </p:nvPr>
            </p:nvGraphicFramePr>
            <p:xfrm>
              <a:off x="773587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279" t="-1639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327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327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文字方塊 11"/>
          <p:cNvSpPr txBox="1"/>
          <p:nvPr/>
        </p:nvSpPr>
        <p:spPr>
          <a:xfrm>
            <a:off x="6127327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715070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471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  <a:blipFill>
                <a:blip r:embed="rId2"/>
                <a:stretch>
                  <a:fillRect l="-1647" t="-1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838200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7492535"/>
                  </p:ext>
                </p:extLst>
              </p:nvPr>
            </p:nvGraphicFramePr>
            <p:xfrm>
              <a:off x="838200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639" t="-100000" r="-1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639" t="-100000" r="-4918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639" t="-203279" r="-1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/>
            </p:nvGraphicFramePr>
            <p:xfrm>
              <a:off x="2425943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0579957"/>
                  </p:ext>
                </p:extLst>
              </p:nvPr>
            </p:nvGraphicFramePr>
            <p:xfrm>
              <a:off x="2425943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Minima Operator)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</p:spPr>
            <p:txBody>
              <a:bodyPr/>
              <a:lstStyle/>
              <a:p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=1,2</m:t>
                    </m:r>
                    <m:r>
                      <a:rPr lang="en-US" altLang="zh-TW" sz="240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,3,4</m:t>
                    </m:r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  <a:blipFill rotWithShape="0">
                <a:blip r:embed="rId5"/>
                <a:stretch>
                  <a:fillRect l="-1647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838200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25943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127327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715070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/>
            </p:nvGraphicFramePr>
            <p:xfrm>
              <a:off x="6135311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736144"/>
                  </p:ext>
                </p:extLst>
              </p:nvPr>
            </p:nvGraphicFramePr>
            <p:xfrm>
              <a:off x="6135311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01639" r="-104918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201639" t="-101639" r="-4918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201639" r="-1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201639" r="-4918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/>
            </p:nvGraphicFramePr>
            <p:xfrm>
              <a:off x="7723054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602853"/>
                  </p:ext>
                </p:extLst>
              </p:nvPr>
            </p:nvGraphicFramePr>
            <p:xfrm>
              <a:off x="7723054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000" t="-101639" r="-10161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3279" t="-101639" r="-3279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0000" t="-201639" r="-10161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279" t="-201639" r="-3279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2133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02714"/>
              </p:ext>
            </p:extLst>
          </p:nvPr>
        </p:nvGraphicFramePr>
        <p:xfrm>
          <a:off x="346891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75495" y="2090847"/>
                <a:ext cx="6206311" cy="151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1&lt;9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可與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1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連繫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表示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1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可藉由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𝑚𝑜𝑛𝑜𝑡𝑜𝑛𝑖𝑐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𝑝𝑎𝑡h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連接到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9</m:t>
                      </m:r>
                    </m:oMath>
                  </m:oMathPara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5" y="2090847"/>
                <a:ext cx="6206311" cy="1511119"/>
              </a:xfrm>
              <a:prstGeom prst="rect">
                <a:avLst/>
              </a:prstGeom>
              <a:blipFill>
                <a:blip r:embed="rId2"/>
                <a:stretch>
                  <a:fillRect b="-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75496" y="1498532"/>
                <a:ext cx="5068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6" y="1498532"/>
                <a:ext cx="50683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968171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46891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968171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975495" y="4295958"/>
                <a:ext cx="506838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1&lt;3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可與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1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連繫</m:t>
                    </m:r>
                  </m:oMath>
                </a14:m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,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但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並非可連繫極值之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最大值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,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故捨棄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5" y="4295958"/>
                <a:ext cx="5068389" cy="1754326"/>
              </a:xfrm>
              <a:prstGeom prst="rect">
                <a:avLst/>
              </a:prstGeom>
              <a:blipFill>
                <a:blip r:embed="rId4"/>
                <a:stretch>
                  <a:fillRect b="-4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9871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300480" y="708777"/>
            <a:ext cx="493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(2,3)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作一次完整的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6891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1" y="1555270"/>
                <a:ext cx="185400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250" r="-328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968171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71" y="1555270"/>
                <a:ext cx="1854000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9578439" y="4196084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9578439" y="3826752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439" y="3826752"/>
                <a:ext cx="18540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138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300480" y="708777"/>
            <a:ext cx="49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(2,3)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作一次完整的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 part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2075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8058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3, 9, 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1027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2, 6, 2, 6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2, 4, 6, 5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6, 1, 6, 9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6, 5, 6, 5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2819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5, 6, 5, 9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5, 1, 9, 9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6, 6, 6, 6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6, 9, 6, 9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7880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2, 1, 2, 9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2, 2,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1, 5, 1, 9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86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907937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40210"/>
              </p:ext>
            </p:extLst>
          </p:nvPr>
        </p:nvGraphicFramePr>
        <p:xfrm>
          <a:off x="9333356" y="2434869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3176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4773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6901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2738845" y="705394"/>
            <a:ext cx="67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列省略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以下是作完第一輪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</a:t>
            </a:r>
            <a:r>
              <a:rPr lang="zh-TW" altLang="en-US" dirty="0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top-bottom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之結果</a:t>
            </a:r>
          </a:p>
        </p:txBody>
      </p:sp>
    </p:spTree>
    <p:extLst>
      <p:ext uri="{BB962C8B-B14F-4D97-AF65-F5344CB8AC3E}">
        <p14:creationId xmlns:p14="http://schemas.microsoft.com/office/powerpoint/2010/main" val="42447052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4773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6901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3626131" y="708777"/>
            <a:ext cx="49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Then iterates down and up again until there are no more change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00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Definition </a:t>
            </a:r>
          </a:p>
          <a:p>
            <a:pPr lvl="1">
              <a:defRPr/>
            </a:pPr>
            <a:r>
              <a:rPr lang="en-US" altLang="zh-TW" b="1" dirty="0">
                <a:latin typeface="Cambria Math" panose="02040503050406030204" pitchFamily="18" charset="0"/>
              </a:rPr>
              <a:t>Ascending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reachability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(relative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minima)</a:t>
            </a:r>
            <a:br>
              <a:rPr lang="en-US" altLang="zh-TW" dirty="0">
                <a:latin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</a:rPr>
              <a:t>Descending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reachability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(relative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maxima)</a:t>
            </a:r>
          </a:p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Classification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Recursive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In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very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beginning: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numeric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input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Later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on: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symbolic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input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&amp;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output</a:t>
            </a:r>
          </a:p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Function 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Label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each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pixel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with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extrema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that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can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monotonic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path.</a:t>
            </a:r>
          </a:p>
          <a:p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1186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Rectangle 3">
            <a:extLst>
              <a:ext uri="{FF2B5EF4-FFF2-40B4-BE49-F238E27FC236}">
                <a16:creationId xmlns:a16="http://schemas.microsoft.com/office/drawing/2014/main" id="{73AE4093-60B9-40A4-BCEF-26FCB8A96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Successively propagating labels that can reach by monotonic paths descending reachability operator employs     .</a:t>
            </a:r>
          </a:p>
        </p:txBody>
      </p:sp>
      <p:pic>
        <p:nvPicPr>
          <p:cNvPr id="264197" name="Picture 4">
            <a:extLst>
              <a:ext uri="{FF2B5EF4-FFF2-40B4-BE49-F238E27FC236}">
                <a16:creationId xmlns:a16="http://schemas.microsoft.com/office/drawing/2014/main" id="{99878E7B-D140-4F97-8136-DC181C08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64" y="2276159"/>
            <a:ext cx="254315" cy="3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4198" name="Picture 5">
            <a:extLst>
              <a:ext uri="{FF2B5EF4-FFF2-40B4-BE49-F238E27FC236}">
                <a16:creationId xmlns:a16="http://schemas.microsoft.com/office/drawing/2014/main" id="{79542687-2B12-452A-B0C2-873C3407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005264"/>
            <a:ext cx="8580438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DA19792D-8F57-4853-B85C-20788024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4" name="Rectangle 3">
            <a:extLst>
              <a:ext uri="{FF2B5EF4-FFF2-40B4-BE49-F238E27FC236}">
                <a16:creationId xmlns:a16="http://schemas.microsoft.com/office/drawing/2014/main" id="{23A71545-4D1D-4813-A6A5-14452803B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g: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NOT relative extrema 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labeled background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Unchanged when neighbor is </a:t>
            </a:r>
            <a:r>
              <a:rPr lang="en-US" altLang="zh-TW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or the same as neighbor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Propagate from extremum</a:t>
            </a:r>
            <a:endParaRPr lang="en-US" altLang="zh-TW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b: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  The first propagated label if originally </a:t>
            </a:r>
            <a:r>
              <a:rPr lang="en-US" altLang="zh-TW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c: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Common region more than one extremum can reach it by monotonic path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Already labeled and neighbor has different label, then two extrema reach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8471088-484F-424F-9B4E-3F79B4DB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2" name="Rectangle 3">
            <a:extLst>
              <a:ext uri="{FF2B5EF4-FFF2-40B4-BE49-F238E27FC236}">
                <a16:creationId xmlns:a16="http://schemas.microsoft.com/office/drawing/2014/main" id="{91281A0F-2A58-4818-B026-90F74DA5C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</a:rPr>
              <a:t>4-connected, output = </a:t>
            </a:r>
          </a:p>
        </p:txBody>
      </p:sp>
      <p:pic>
        <p:nvPicPr>
          <p:cNvPr id="268293" name="Picture 4">
            <a:extLst>
              <a:ext uri="{FF2B5EF4-FFF2-40B4-BE49-F238E27FC236}">
                <a16:creationId xmlns:a16="http://schemas.microsoft.com/office/drawing/2014/main" id="{13A95289-6CDB-4EAE-B3FD-836ADA31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145" y="1869601"/>
            <a:ext cx="10874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8294" name="矩形 6">
            <a:extLst>
              <a:ext uri="{FF2B5EF4-FFF2-40B4-BE49-F238E27FC236}">
                <a16:creationId xmlns:a16="http://schemas.microsoft.com/office/drawing/2014/main" id="{65AD7EDD-0F79-416B-9627-01D3BB5D1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50" y="5391150"/>
            <a:ext cx="8739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i="1">
                <a:solidFill>
                  <a:srgbClr val="FF0000"/>
                </a:solidFill>
                <a:latin typeface="Bell MT" panose="02020503060305020303" pitchFamily="18" charset="0"/>
              </a:rPr>
              <a:t>    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= l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     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= h (a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l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)      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2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= h (a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l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2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2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)</a:t>
            </a:r>
            <a:r>
              <a:rPr lang="zh-TW" altLang="en-US" sz="2800" i="1">
                <a:solidFill>
                  <a:srgbClr val="FF0000"/>
                </a:solidFill>
                <a:latin typeface="Bell MT" panose="02020503060305020303" pitchFamily="18" charset="0"/>
              </a:rPr>
              <a:t> </a:t>
            </a:r>
            <a:endParaRPr lang="en-US" altLang="zh-TW" sz="2800" i="1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pic>
        <p:nvPicPr>
          <p:cNvPr id="268295" name="Picture 5">
            <a:extLst>
              <a:ext uri="{FF2B5EF4-FFF2-40B4-BE49-F238E27FC236}">
                <a16:creationId xmlns:a16="http://schemas.microsoft.com/office/drawing/2014/main" id="{9C298342-48FA-4F0D-A0E4-8F04C0B6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2803526"/>
            <a:ext cx="7488237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296" name="Picture 1">
            <a:extLst>
              <a:ext uri="{FF2B5EF4-FFF2-40B4-BE49-F238E27FC236}">
                <a16:creationId xmlns:a16="http://schemas.microsoft.com/office/drawing/2014/main" id="{A5B31BE9-D431-4D34-8083-E76B14B6B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624388"/>
            <a:ext cx="1409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7" name="Picture 2">
            <a:extLst>
              <a:ext uri="{FF2B5EF4-FFF2-40B4-BE49-F238E27FC236}">
                <a16:creationId xmlns:a16="http://schemas.microsoft.com/office/drawing/2014/main" id="{2D903570-881D-4260-8694-2C44C55B1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4541838"/>
            <a:ext cx="646271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36778A45-A0B3-4EEF-888C-C39A4805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8" name="Picture 4">
            <a:extLst>
              <a:ext uri="{FF2B5EF4-FFF2-40B4-BE49-F238E27FC236}">
                <a16:creationId xmlns:a16="http://schemas.microsoft.com/office/drawing/2014/main" id="{744A6371-5F7E-4A23-AE56-C595B69B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90" y="3276677"/>
            <a:ext cx="5134928" cy="157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2389" name="Picture 5">
            <a:extLst>
              <a:ext uri="{FF2B5EF4-FFF2-40B4-BE49-F238E27FC236}">
                <a16:creationId xmlns:a16="http://schemas.microsoft.com/office/drawing/2014/main" id="{68B13C7F-A54E-4D3A-BF23-83D67500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2" y="3255852"/>
            <a:ext cx="4809808" cy="161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BA6E779-13CD-4093-A988-575B1E5A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" y="4986331"/>
            <a:ext cx="5455921" cy="180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AD16058B-0F62-446C-878E-ACBDB6BA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30" y="1550156"/>
            <a:ext cx="3974466" cy="157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7CCD45A-3664-453A-9C77-F7E5F478F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2" y="1570713"/>
            <a:ext cx="4736466" cy="153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3485EE7B-EB83-4F4E-9984-F2308255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378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3">
            <a:extLst>
              <a:ext uri="{FF2B5EF4-FFF2-40B4-BE49-F238E27FC236}">
                <a16:creationId xmlns:a16="http://schemas.microsoft.com/office/drawing/2014/main" id="{69F440A1-6F68-4CF5-BA61-099DA27E0C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133600"/>
            <a:ext cx="10429239" cy="446405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</a:p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  <a:p>
            <a:pPr eaLnBrk="1" hangingPunct="1"/>
            <a:endParaRPr lang="en-US" altLang="zh-TW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Linear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means we replace every pixel with a linear combination of its neighbors.</a:t>
            </a:r>
          </a:p>
          <a:p>
            <a:pPr eaLnBrk="1" hangingPunct="1"/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Shift-invariant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means that we perform the same operation at every point in the image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BBB8C29-6039-4810-8774-C5EE28F1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6.4.0 Linear Shift-Invariant 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>
            <a:extLst>
              <a:ext uri="{FF2B5EF4-FFF2-40B4-BE49-F238E27FC236}">
                <a16:creationId xmlns:a16="http://schemas.microsoft.com/office/drawing/2014/main" id="{063D0F4F-D0BD-4248-9592-799CC0D7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  <a:endParaRPr lang="en-US" alt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9555" name="Content Placeholder 2">
            <a:extLst>
              <a:ext uri="{FF2B5EF4-FFF2-40B4-BE49-F238E27FC236}">
                <a16:creationId xmlns:a16="http://schemas.microsoft.com/office/drawing/2014/main" id="{C9A2FB4C-99F0-4B3A-A6CA-631B3A90F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20" y="1869281"/>
            <a:ext cx="10515600" cy="4411663"/>
          </a:xfrm>
        </p:spPr>
        <p:txBody>
          <a:bodyPr/>
          <a:lstStyle/>
          <a:p>
            <a:r>
              <a:rPr lang="en-US" altLang="zh-TW" b="1" dirty="0"/>
              <a:t>Kernel</a:t>
            </a:r>
            <a:r>
              <a:rPr lang="en-US" altLang="zh-TW" dirty="0"/>
              <a:t>: </a:t>
            </a:r>
            <a:r>
              <a:rPr lang="en-US" altLang="zh-TW" dirty="0" err="1"/>
              <a:t>a.k.a</a:t>
            </a:r>
            <a:r>
              <a:rPr lang="en-US" altLang="zh-TW" dirty="0"/>
              <a:t> </a:t>
            </a:r>
            <a:r>
              <a:rPr lang="en-US" altLang="zh-TW" b="1" i="1" dirty="0"/>
              <a:t>mask</a:t>
            </a:r>
            <a:r>
              <a:rPr lang="en-US" altLang="zh-TW" dirty="0"/>
              <a:t>, </a:t>
            </a:r>
            <a:r>
              <a:rPr lang="en-US" altLang="zh-TW" b="1" i="1" dirty="0"/>
              <a:t>filter</a:t>
            </a:r>
            <a:r>
              <a:rPr lang="en-US" altLang="zh-TW" dirty="0"/>
              <a:t>, </a:t>
            </a:r>
            <a:r>
              <a:rPr lang="en-US" altLang="zh-TW" b="1" i="1" dirty="0"/>
              <a:t>convolution matrix</a:t>
            </a:r>
          </a:p>
          <a:p>
            <a:r>
              <a:rPr lang="en-US" altLang="en-US" dirty="0"/>
              <a:t>Use: blurring, sharpening, embossing, etc.</a:t>
            </a:r>
          </a:p>
        </p:txBody>
      </p:sp>
      <p:pic>
        <p:nvPicPr>
          <p:cNvPr id="279556" name="Picture 4">
            <a:extLst>
              <a:ext uri="{FF2B5EF4-FFF2-40B4-BE49-F238E27FC236}">
                <a16:creationId xmlns:a16="http://schemas.microsoft.com/office/drawing/2014/main" id="{D431BC2A-4121-4670-BA17-41B95D025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2958307"/>
            <a:ext cx="56610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57" name="Picture 5">
            <a:extLst>
              <a:ext uri="{FF2B5EF4-FFF2-40B4-BE49-F238E27FC236}">
                <a16:creationId xmlns:a16="http://schemas.microsoft.com/office/drawing/2014/main" id="{5EC80E53-0F0B-469D-BA77-D159998F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834732"/>
            <a:ext cx="566420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61279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087"/>
              </p:ext>
            </p:extLst>
          </p:nvPr>
        </p:nvGraphicFramePr>
        <p:xfrm>
          <a:off x="7631878" y="3164075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5399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9" name="Rectangle 2">
            <a:extLst>
              <a:ext uri="{FF2B5EF4-FFF2-40B4-BE49-F238E27FC236}">
                <a16:creationId xmlns:a16="http://schemas.microsoft.com/office/drawing/2014/main" id="{0625CB9E-9B6B-4E26-95AD-D4DE9AD6E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0580" name="Content Placeholder 3">
            <a:extLst>
              <a:ext uri="{FF2B5EF4-FFF2-40B4-BE49-F238E27FC236}">
                <a16:creationId xmlns:a16="http://schemas.microsoft.com/office/drawing/2014/main" id="{6F7C168C-82F4-4B2D-AE70-EEEE93EF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Origin: The origin is the position of the kernel which is above (conceptually) the current output pixel. </a:t>
            </a:r>
            <a:endParaRPr lang="en-US" altLang="en-US" sz="2000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Sign: 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0581" name="Picture 5">
            <a:extLst>
              <a:ext uri="{FF2B5EF4-FFF2-40B4-BE49-F238E27FC236}">
                <a16:creationId xmlns:a16="http://schemas.microsoft.com/office/drawing/2014/main" id="{81EBC7D3-4B62-4006-BCFF-857D910F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4554538"/>
            <a:ext cx="24955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2" name="Picture 6">
            <a:extLst>
              <a:ext uri="{FF2B5EF4-FFF2-40B4-BE49-F238E27FC236}">
                <a16:creationId xmlns:a16="http://schemas.microsoft.com/office/drawing/2014/main" id="{9A91FA2A-EEA3-4F4D-BD15-F08101DF3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6" y="4554538"/>
            <a:ext cx="23145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3" name="Picture 7">
            <a:extLst>
              <a:ext uri="{FF2B5EF4-FFF2-40B4-BE49-F238E27FC236}">
                <a16:creationId xmlns:a16="http://schemas.microsoft.com/office/drawing/2014/main" id="{5AD44358-DFE8-4F5A-B6D1-8068FC79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4" y="4546601"/>
            <a:ext cx="19716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0584" name="Oval 8">
            <a:extLst>
              <a:ext uri="{FF2B5EF4-FFF2-40B4-BE49-F238E27FC236}">
                <a16:creationId xmlns:a16="http://schemas.microsoft.com/office/drawing/2014/main" id="{941FC333-813B-473A-A0ED-F374A7458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040314"/>
            <a:ext cx="431800" cy="4333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0585" name="Oval 12">
            <a:extLst>
              <a:ext uri="{FF2B5EF4-FFF2-40B4-BE49-F238E27FC236}">
                <a16:creationId xmlns:a16="http://schemas.microsoft.com/office/drawing/2014/main" id="{7D4633ED-7161-488C-9EEB-C3DC9CCFD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00" y="4995863"/>
            <a:ext cx="433388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0586" name="Oval 13">
            <a:extLst>
              <a:ext uri="{FF2B5EF4-FFF2-40B4-BE49-F238E27FC236}">
                <a16:creationId xmlns:a16="http://schemas.microsoft.com/office/drawing/2014/main" id="{CB98DD6F-772C-4C91-95B4-C13B8BD60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550" y="5002214"/>
            <a:ext cx="419100" cy="4333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>
            <a:extLst>
              <a:ext uri="{FF2B5EF4-FFF2-40B4-BE49-F238E27FC236}">
                <a16:creationId xmlns:a16="http://schemas.microsoft.com/office/drawing/2014/main" id="{A1EEA638-7751-46E3-B7D8-8F1B7CB3B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CB72966F-08C2-442D-965A-2B48D75E5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4880" y="1615440"/>
            <a:ext cx="9804399" cy="524256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of an image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with kernel filter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By definition, the 3x3 kernel on image pixel [5, 5] can be written as follows:</a:t>
            </a:r>
          </a:p>
          <a:p>
            <a:pPr eaLnBrk="1" hangingPunct="1"/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2628" name="Picture 1">
            <a:extLst>
              <a:ext uri="{FF2B5EF4-FFF2-40B4-BE49-F238E27FC236}">
                <a16:creationId xmlns:a16="http://schemas.microsoft.com/office/drawing/2014/main" id="{6ED039D8-C241-4592-9263-9EE6367E5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95" y="4423569"/>
            <a:ext cx="2286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629" name="Picture 2">
            <a:extLst>
              <a:ext uri="{FF2B5EF4-FFF2-40B4-BE49-F238E27FC236}">
                <a16:creationId xmlns:a16="http://schemas.microsoft.com/office/drawing/2014/main" id="{84947007-E223-41EA-93B8-36A277129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81" y="4028190"/>
            <a:ext cx="3171506" cy="267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630" name="TextBox 5">
            <a:extLst>
              <a:ext uri="{FF2B5EF4-FFF2-40B4-BE49-F238E27FC236}">
                <a16:creationId xmlns:a16="http://schemas.microsoft.com/office/drawing/2014/main" id="{93E70F9B-7C68-4D39-87F1-5586072C8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718" y="5100638"/>
            <a:ext cx="12239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Image</a:t>
            </a:r>
            <a:r>
              <a:rPr lang="en-US" altLang="en-US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 :</a:t>
            </a:r>
          </a:p>
        </p:txBody>
      </p:sp>
      <p:sp>
        <p:nvSpPr>
          <p:cNvPr id="282631" name="Rectangle 7">
            <a:extLst>
              <a:ext uri="{FF2B5EF4-FFF2-40B4-BE49-F238E27FC236}">
                <a16:creationId xmlns:a16="http://schemas.microsoft.com/office/drawing/2014/main" id="{DA5D20EE-B8F9-4794-9A41-2CDE5F532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899" y="5100639"/>
            <a:ext cx="10969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Filter</a:t>
            </a:r>
            <a:r>
              <a:rPr lang="en-US" altLang="en-US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 :</a:t>
            </a:r>
          </a:p>
        </p:txBody>
      </p:sp>
      <p:pic>
        <p:nvPicPr>
          <p:cNvPr id="282632" name="Picture 8">
            <a:extLst>
              <a:ext uri="{FF2B5EF4-FFF2-40B4-BE49-F238E27FC236}">
                <a16:creationId xmlns:a16="http://schemas.microsoft.com/office/drawing/2014/main" id="{0815DC4E-DBF3-4315-9766-242F23757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92" y="2152043"/>
            <a:ext cx="5594350" cy="93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07E63D3-B42E-49D3-BCA8-2ECDEBA5C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620" y="2271395"/>
            <a:ext cx="1728788" cy="6492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24EC7797-91CD-4A90-8C45-D94F3FDD4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DB2833A1-56D9-4C2E-97D0-95E75D06E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6320" y="2060576"/>
            <a:ext cx="10129519" cy="4621213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r>
              <a:rPr lang="en-US" altLang="zh-TW" sz="2500" dirty="0">
                <a:latin typeface="Cambria Math" panose="02040503050406030204" pitchFamily="18" charset="0"/>
              </a:rPr>
              <a:t>Output[5, 5]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=</a:t>
            </a:r>
            <a:r>
              <a:rPr lang="zh-TW" altLang="en-US" sz="2500" dirty="0">
                <a:latin typeface="Cambria Math" panose="02040503050406030204" pitchFamily="18" charset="0"/>
              </a:rPr>
              <a:t>  </a:t>
            </a:r>
            <a:r>
              <a:rPr lang="en-US" altLang="zh-TW" sz="2500" b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i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h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g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f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e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d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c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b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a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BD376-A332-4A82-A8CC-F51AEC70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52" y="4371182"/>
            <a:ext cx="1944687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7" name="Picture 7">
            <a:extLst>
              <a:ext uri="{FF2B5EF4-FFF2-40B4-BE49-F238E27FC236}">
                <a16:creationId xmlns:a16="http://schemas.microsoft.com/office/drawing/2014/main" id="{8B72BB2D-F745-47FE-A940-6A32665EB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23" y="1673226"/>
            <a:ext cx="63373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8" name="Picture 1">
            <a:extLst>
              <a:ext uri="{FF2B5EF4-FFF2-40B4-BE49-F238E27FC236}">
                <a16:creationId xmlns:a16="http://schemas.microsoft.com/office/drawing/2014/main" id="{8CD094DB-8039-4710-882E-E98A01EE3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3" y="1558926"/>
            <a:ext cx="13906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>
            <a:extLst>
              <a:ext uri="{FF2B5EF4-FFF2-40B4-BE49-F238E27FC236}">
                <a16:creationId xmlns:a16="http://schemas.microsoft.com/office/drawing/2014/main" id="{ECF6F6D2-6D85-45B7-826D-2B8A4806B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6723" name="Content Placeholder 3">
            <a:extLst>
              <a:ext uri="{FF2B5EF4-FFF2-40B4-BE49-F238E27FC236}">
                <a16:creationId xmlns:a16="http://schemas.microsoft.com/office/drawing/2014/main" id="{F31CC4DC-9FC4-48D2-BB0E-50FEDB83B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114"/>
            <a:ext cx="10515600" cy="4537075"/>
          </a:xfrm>
        </p:spPr>
        <p:txBody>
          <a:bodyPr/>
          <a:lstStyle/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2D Convolution on pixel [1, 1] by definition:</a:t>
            </a:r>
          </a:p>
        </p:txBody>
      </p:sp>
      <p:pic>
        <p:nvPicPr>
          <p:cNvPr id="286724" name="Picture 1">
            <a:extLst>
              <a:ext uri="{FF2B5EF4-FFF2-40B4-BE49-F238E27FC236}">
                <a16:creationId xmlns:a16="http://schemas.microsoft.com/office/drawing/2014/main" id="{E82C2C20-9933-4F47-B7D1-F8395F5DF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2517776"/>
            <a:ext cx="4824413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5" name="Picture 11">
            <a:extLst>
              <a:ext uri="{FF2B5EF4-FFF2-40B4-BE49-F238E27FC236}">
                <a16:creationId xmlns:a16="http://schemas.microsoft.com/office/drawing/2014/main" id="{3ABE39BD-A1BA-4728-BAA8-CC372AE4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05" y="3649346"/>
            <a:ext cx="2286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26" name="TextBox 2">
            <a:extLst>
              <a:ext uri="{FF2B5EF4-FFF2-40B4-BE49-F238E27FC236}">
                <a16:creationId xmlns:a16="http://schemas.microsoft.com/office/drawing/2014/main" id="{735B63F9-3DED-4669-9D3F-BAFFA4070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2" y="3054033"/>
            <a:ext cx="3527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Kernel (same as previous one)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1" name="Rectangle 2">
            <a:extLst>
              <a:ext uri="{FF2B5EF4-FFF2-40B4-BE49-F238E27FC236}">
                <a16:creationId xmlns:a16="http://schemas.microsoft.com/office/drawing/2014/main" id="{94D8965A-F20E-439B-8A6C-A985A60E7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6.4.1.2 Correlation</a:t>
            </a:r>
          </a:p>
        </p:txBody>
      </p:sp>
      <p:sp>
        <p:nvSpPr>
          <p:cNvPr id="277508" name="Content Placeholder 3">
            <a:extLst>
              <a:ext uri="{FF2B5EF4-FFF2-40B4-BE49-F238E27FC236}">
                <a16:creationId xmlns:a16="http://schemas.microsoft.com/office/drawing/2014/main" id="{24CE903F-520A-44D5-93D2-AA3D9637C6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3"/>
            <a:stretch>
              <a:fillRect l="-741"/>
            </a:stretch>
          </a:blip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pic>
        <p:nvPicPr>
          <p:cNvPr id="288773" name="Picture 1">
            <a:extLst>
              <a:ext uri="{FF2B5EF4-FFF2-40B4-BE49-F238E27FC236}">
                <a16:creationId xmlns:a16="http://schemas.microsoft.com/office/drawing/2014/main" id="{23004F76-D223-4B65-9DAA-C5971F64F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2548256"/>
            <a:ext cx="663575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3A5CBEA-BA97-4B6A-B378-9E66AC44826B}"/>
              </a:ext>
            </a:extLst>
          </p:cNvPr>
          <p:cNvSpPr txBox="1"/>
          <p:nvPr/>
        </p:nvSpPr>
        <p:spPr>
          <a:xfrm>
            <a:off x="487680" y="4246880"/>
            <a:ext cx="10759440" cy="14427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508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>
            <a:extLst>
              <a:ext uri="{FF2B5EF4-FFF2-40B4-BE49-F238E27FC236}">
                <a16:creationId xmlns:a16="http://schemas.microsoft.com/office/drawing/2014/main" id="{0DE87CC1-4DFF-49AF-A914-3E0C71FA3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6.4.1.2 Correlation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B8522DC6-D6D7-4586-A498-896FB5FE3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2060576"/>
            <a:ext cx="9625014" cy="4621213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r>
              <a:rPr lang="en-US" altLang="zh-TW" sz="2500" dirty="0">
                <a:latin typeface="Cambria Math" panose="02040503050406030204" pitchFamily="18" charset="0"/>
              </a:rPr>
              <a:t>Output[5, 5]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=</a:t>
            </a:r>
            <a:r>
              <a:rPr lang="zh-TW" altLang="en-US" sz="2500" dirty="0">
                <a:latin typeface="Cambria Math" panose="02040503050406030204" pitchFamily="18" charset="0"/>
              </a:rPr>
              <a:t>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a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b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c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d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e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f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g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h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 + </a:t>
            </a:r>
            <a:r>
              <a:rPr lang="en-US" altLang="zh-TW" sz="2500" b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i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823C4-81E2-4961-AD3A-A96C7A9B6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13" y="4538980"/>
            <a:ext cx="1944687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1" name="Picture 5">
            <a:extLst>
              <a:ext uri="{FF2B5EF4-FFF2-40B4-BE49-F238E27FC236}">
                <a16:creationId xmlns:a16="http://schemas.microsoft.com/office/drawing/2014/main" id="{A05D92F6-6DE9-44DB-8C64-41E96E49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9" y="1659099"/>
            <a:ext cx="6107113" cy="105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2" name="Picture 1">
            <a:extLst>
              <a:ext uri="{FF2B5EF4-FFF2-40B4-BE49-F238E27FC236}">
                <a16:creationId xmlns:a16="http://schemas.microsoft.com/office/drawing/2014/main" id="{E0F9C73F-1487-486E-869E-AA680A92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9" y="1543190"/>
            <a:ext cx="13906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>
            <a:extLst>
              <a:ext uri="{FF2B5EF4-FFF2-40B4-BE49-F238E27FC236}">
                <a16:creationId xmlns:a16="http://schemas.microsoft.com/office/drawing/2014/main" id="{B4318B68-2DDC-4394-9FF0-61B3A8CC3B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2867" name="Rectangle 3">
            <a:extLst>
              <a:ext uri="{FF2B5EF4-FFF2-40B4-BE49-F238E27FC236}">
                <a16:creationId xmlns:a16="http://schemas.microsoft.com/office/drawing/2014/main" id="{24054629-7BCF-4A23-82DB-0E11565DA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Some issues :</a:t>
            </a:r>
          </a:p>
        </p:txBody>
      </p:sp>
      <p:pic>
        <p:nvPicPr>
          <p:cNvPr id="318466" name="Picture 2" descr="http://www.imagemagick.org/Usage/convolve/face.png">
            <a:extLst>
              <a:ext uri="{FF2B5EF4-FFF2-40B4-BE49-F238E27FC236}">
                <a16:creationId xmlns:a16="http://schemas.microsoft.com/office/drawing/2014/main" id="{73040D45-77C9-40AF-9355-3871611F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429000"/>
            <a:ext cx="2262360" cy="22623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0B6378-9062-4C46-9806-A8B9B973374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6"/>
            <a:ext cx="3138240" cy="1117550"/>
          </a:xfrm>
          <a:prstGeom prst="rect">
            <a:avLst/>
          </a:prstGeom>
          <a:blipFill rotWithShape="0">
            <a:blip r:embed="rId4"/>
            <a:stretch>
              <a:fillRect l="-3307" r="-58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17F51-6871-43B1-BC3B-D14A844CD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788" y="3429000"/>
            <a:ext cx="2265362" cy="22669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96325591-D4F9-4F33-8ADB-365170508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4915" name="Rectangle 3">
            <a:extLst>
              <a:ext uri="{FF2B5EF4-FFF2-40B4-BE49-F238E27FC236}">
                <a16:creationId xmlns:a16="http://schemas.microsoft.com/office/drawing/2014/main" id="{46F4B302-0355-4919-A42B-4ED16E902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6414" y="2644776"/>
            <a:ext cx="8683625" cy="418782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Normalization: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The sum of kernel must be equal to 1</a:t>
            </a:r>
          </a:p>
        </p:txBody>
      </p:sp>
      <p:pic>
        <p:nvPicPr>
          <p:cNvPr id="318466" name="Picture 2" descr="http://www.imagemagick.org/Usage/convolve/face.png">
            <a:extLst>
              <a:ext uri="{FF2B5EF4-FFF2-40B4-BE49-F238E27FC236}">
                <a16:creationId xmlns:a16="http://schemas.microsoft.com/office/drawing/2014/main" id="{3FBC324B-2ABD-4540-B9CC-50E4D88A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429000"/>
            <a:ext cx="2262360" cy="22623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D25FF1-901B-450F-9EF4-E1EB2F1D127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9816" y="3933056"/>
            <a:ext cx="3356532" cy="1117550"/>
          </a:xfrm>
          <a:prstGeom prst="rect">
            <a:avLst/>
          </a:prstGeom>
          <a:blipFill rotWithShape="0">
            <a:blip r:embed="rId4"/>
            <a:stretch>
              <a:fillRect l="-2904" r="-235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39970" name="Picture 2" descr="http://www.imagemagick.org/Usage/convolve/face_spread_norm.png">
            <a:extLst>
              <a:ext uri="{FF2B5EF4-FFF2-40B4-BE49-F238E27FC236}">
                <a16:creationId xmlns:a16="http://schemas.microsoft.com/office/drawing/2014/main" id="{391A059E-A60E-4704-A140-20E68434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37500" y="3429000"/>
            <a:ext cx="2262188" cy="226218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919" name="Oval 3">
            <a:extLst>
              <a:ext uri="{FF2B5EF4-FFF2-40B4-BE49-F238E27FC236}">
                <a16:creationId xmlns:a16="http://schemas.microsoft.com/office/drawing/2014/main" id="{56802C6D-BA38-4859-B25E-9C2B318FD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933826"/>
            <a:ext cx="503238" cy="12239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>
            <a:extLst>
              <a:ext uri="{FF2B5EF4-FFF2-40B4-BE49-F238E27FC236}">
                <a16:creationId xmlns:a16="http://schemas.microsoft.com/office/drawing/2014/main" id="{9D2FCB09-B91A-43AD-B480-05C76FB91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6963" name="Rectangle 3">
            <a:extLst>
              <a:ext uri="{FF2B5EF4-FFF2-40B4-BE49-F238E27FC236}">
                <a16:creationId xmlns:a16="http://schemas.microsoft.com/office/drawing/2014/main" id="{1F2E92A5-D07D-4CA5-86E5-2650E35AF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Box Blur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FF17B-68DF-4521-AEA0-EC0A63A54B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28569" y="4008522"/>
            <a:ext cx="2880320" cy="1107226"/>
          </a:xfrm>
          <a:prstGeom prst="rect">
            <a:avLst/>
          </a:prstGeom>
          <a:blipFill rotWithShape="0">
            <a:blip r:embed="rId3"/>
            <a:stretch>
              <a:fillRect l="-338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96965" name="Picture 2" descr="File:Vd-Orig.png">
            <a:extLst>
              <a:ext uri="{FF2B5EF4-FFF2-40B4-BE49-F238E27FC236}">
                <a16:creationId xmlns:a16="http://schemas.microsoft.com/office/drawing/2014/main" id="{D84378FE-F039-4BF0-92F1-B341D5F9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66" name="Picture 2" descr="Vd-Blur2.png">
            <a:extLst>
              <a:ext uri="{FF2B5EF4-FFF2-40B4-BE49-F238E27FC236}">
                <a16:creationId xmlns:a16="http://schemas.microsoft.com/office/drawing/2014/main" id="{EE3ED491-D6EF-4163-B6B7-74A3CAB5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8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9555E4E8-17EE-4798-BF44-D20AC3F08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21D3DB96-EDC3-4845-AB19-D2DB9D5CB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Sharpen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EFDDA-2D7B-4708-94A5-C63EBE27924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7"/>
            <a:ext cx="3138240" cy="1142877"/>
          </a:xfrm>
          <a:prstGeom prst="rect">
            <a:avLst/>
          </a:prstGeom>
          <a:blipFill rotWithShape="0">
            <a:blip r:embed="rId3"/>
            <a:stretch>
              <a:fillRect l="-3307" r="-19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99013" name="Picture 2" descr="File:Vd-Orig.png">
            <a:extLst>
              <a:ext uri="{FF2B5EF4-FFF2-40B4-BE49-F238E27FC236}">
                <a16:creationId xmlns:a16="http://schemas.microsoft.com/office/drawing/2014/main" id="{ED698CC8-CB7E-4DA0-B1D9-44866DE4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4" name="Picture 2" descr="Vd-Sharp.png">
            <a:extLst>
              <a:ext uri="{FF2B5EF4-FFF2-40B4-BE49-F238E27FC236}">
                <a16:creationId xmlns:a16="http://schemas.microsoft.com/office/drawing/2014/main" id="{A7C5415C-5249-4AD2-9FEB-671B9416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80058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696418"/>
              </p:ext>
            </p:extLst>
          </p:nvPr>
        </p:nvGraphicFramePr>
        <p:xfrm>
          <a:off x="8615726" y="3156141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55F64625-55F1-4A30-AB99-3E4D64CB1556}"/>
              </a:ext>
            </a:extLst>
          </p:cNvPr>
          <p:cNvSpPr txBox="1"/>
          <p:nvPr/>
        </p:nvSpPr>
        <p:spPr>
          <a:xfrm>
            <a:off x="10775726" y="4411889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……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887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95D7802E-26DA-4AB8-87F5-17A5B5FA4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301059" name="Rectangle 3">
            <a:extLst>
              <a:ext uri="{FF2B5EF4-FFF2-40B4-BE49-F238E27FC236}">
                <a16:creationId xmlns:a16="http://schemas.microsoft.com/office/drawing/2014/main" id="{98F8236C-6EED-4405-B6EE-02C1F616C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>
                <a:latin typeface="Cambria Math" panose="02040503050406030204" pitchFamily="18" charset="0"/>
                <a:ea typeface="Cambria Math" panose="02040503050406030204" pitchFamily="18" charset="0"/>
              </a:rPr>
              <a:t>Edge Detection</a:t>
            </a:r>
            <a:r>
              <a:rPr lang="en-US" altLang="zh-TW" sz="250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029B8-3A24-43E0-9C35-165A2CA4A26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7"/>
            <a:ext cx="3138240" cy="1142877"/>
          </a:xfrm>
          <a:prstGeom prst="rect">
            <a:avLst/>
          </a:prstGeom>
          <a:blipFill rotWithShape="0">
            <a:blip r:embed="rId3"/>
            <a:stretch>
              <a:fillRect l="-3307" r="-19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01061" name="Picture 2" descr="File:Vd-Orig.png">
            <a:extLst>
              <a:ext uri="{FF2B5EF4-FFF2-40B4-BE49-F238E27FC236}">
                <a16:creationId xmlns:a16="http://schemas.microsoft.com/office/drawing/2014/main" id="{BCD9E7AB-8A2D-4F95-A663-6F79C882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62" name="Picture 4" descr="Vd-Edge3.png">
            <a:extLst>
              <a:ext uri="{FF2B5EF4-FFF2-40B4-BE49-F238E27FC236}">
                <a16:creationId xmlns:a16="http://schemas.microsoft.com/office/drawing/2014/main" id="{C90F48A7-8725-4D5F-8C65-5EAE6F0E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3429001"/>
            <a:ext cx="2266950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>
            <a:extLst>
              <a:ext uri="{FF2B5EF4-FFF2-40B4-BE49-F238E27FC236}">
                <a16:creationId xmlns:a16="http://schemas.microsoft.com/office/drawing/2014/main" id="{4615D46D-B8AA-4AB8-BDE6-B50F060886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B7F44B7D-C3EF-4472-8CCC-B0D523833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3389" y="2060576"/>
            <a:ext cx="8759825" cy="46212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Gaussian Blur’s kernel with </a:t>
            </a:r>
            <a:r>
              <a:rPr lang="el-GR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σ = 0.84089642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eaLnBrk="1" hangingPunct="1">
              <a:defRPr/>
            </a:pPr>
            <a:endParaRPr lang="en-US" altLang="zh-TW" sz="2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  <a:defRPr/>
            </a:pPr>
            <a:endParaRPr lang="en-US" altLang="zh-TW" sz="2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69883F-4C06-418B-B3C4-4C1F857449CD}"/>
              </a:ext>
            </a:extLst>
          </p:cNvPr>
          <p:cNvGraphicFramePr>
            <a:graphicFrameLocks noGrp="1"/>
          </p:cNvGraphicFramePr>
          <p:nvPr/>
        </p:nvGraphicFramePr>
        <p:xfrm>
          <a:off x="1909764" y="2781301"/>
          <a:ext cx="8520113" cy="3619497"/>
        </p:xfrm>
        <a:graphic>
          <a:graphicData uri="http://schemas.openxmlformats.org/drawingml/2006/table">
            <a:tbl>
              <a:tblPr/>
              <a:tblGrid>
                <a:gridCol w="1217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7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7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7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7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7071">
                <a:tc>
                  <a:txBody>
                    <a:bodyPr/>
                    <a:lstStyle/>
                    <a:p>
                      <a:r>
                        <a:rPr lang="en-US" sz="1500" b="0" dirty="0"/>
                        <a:t>0.00000067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0.00002292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0.00019117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0.00038771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0.00019117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0.00002292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0.00000067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071">
                <a:tc>
                  <a:txBody>
                    <a:bodyPr/>
                    <a:lstStyle/>
                    <a:p>
                      <a:r>
                        <a:rPr lang="en-US" sz="1500" b="0"/>
                        <a:t>0.00002292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0.00078634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0.00655965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0.01330373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0.00655965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0.00078633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0.00002292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071">
                <a:tc>
                  <a:txBody>
                    <a:bodyPr/>
                    <a:lstStyle/>
                    <a:p>
                      <a:r>
                        <a:rPr lang="en-US" sz="1500" b="0"/>
                        <a:t>0.00019117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0.00655965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0.05472157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0.11098164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0.05472157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0.00655965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0.00019117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071">
                <a:tc>
                  <a:txBody>
                    <a:bodyPr/>
                    <a:lstStyle/>
                    <a:p>
                      <a:r>
                        <a:rPr lang="en-US" sz="1500" b="0"/>
                        <a:t>0.00038771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0.01330373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0.11098164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0.22508352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0.11098164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0.01330373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0.00038771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071">
                <a:tc>
                  <a:txBody>
                    <a:bodyPr/>
                    <a:lstStyle/>
                    <a:p>
                      <a:r>
                        <a:rPr lang="en-US" sz="1500" b="0"/>
                        <a:t>0.00019117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0.00655965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0.05472157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0.11098164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0.05472157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0.00655965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0.00019117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071">
                <a:tc>
                  <a:txBody>
                    <a:bodyPr/>
                    <a:lstStyle/>
                    <a:p>
                      <a:r>
                        <a:rPr lang="en-US" sz="1500" b="0"/>
                        <a:t>0.00002292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0.00078633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0.00655965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0.01330373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0.00655965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0.00078633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0.00002292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071">
                <a:tc>
                  <a:txBody>
                    <a:bodyPr/>
                    <a:lstStyle/>
                    <a:p>
                      <a:r>
                        <a:rPr lang="en-US" sz="1500" b="0" dirty="0"/>
                        <a:t>0.00000067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0.00002292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0.00019117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0.00038771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0.00019117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/>
                        <a:t>0.00002292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0.00000067</a:t>
                      </a:r>
                    </a:p>
                  </a:txBody>
                  <a:tcPr marL="90036" marR="90036" marT="45016" marB="450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383DAA27-844E-4EA5-93B7-9715ED28A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907AD-B002-4ABC-950E-66D5EC7EA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040" y="2188528"/>
            <a:ext cx="103378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the key difference between</a:t>
            </a:r>
            <a:r>
              <a:rPr lang="zh-TW" altLang="en-US" sz="3200" dirty="0">
                <a:latin typeface="Cambria Math" panose="02040503050406030204" pitchFamily="18" charset="0"/>
                <a:ea typeface="Adobe 黑体 Std R" panose="020B0400000000000000" pitchFamily="34" charset="-128"/>
              </a:rPr>
              <a:t>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?</a:t>
            </a: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en-US" sz="3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is associative.</a:t>
            </a: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If F and G are filters,</a:t>
            </a: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then F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(G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I) = (F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G)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1BF1BE83-DE05-4AB2-9B35-F3872B919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BCEB8-FB8F-48FD-BD71-0B5DC499A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" y="2276475"/>
            <a:ext cx="10398759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When will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be identical with each other ?</a:t>
            </a: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They are the same ONLY when the kernel is </a:t>
            </a:r>
            <a:r>
              <a:rPr lang="en-US" altLang="en-US" sz="3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point symmetric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1" name="Rectangle 2">
            <a:extLst>
              <a:ext uri="{FF2B5EF4-FFF2-40B4-BE49-F238E27FC236}">
                <a16:creationId xmlns:a16="http://schemas.microsoft.com/office/drawing/2014/main" id="{5D060FBD-DFCB-4BBC-A13F-B31257321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09252" name="Rectangle 3">
            <a:extLst>
              <a:ext uri="{FF2B5EF4-FFF2-40B4-BE49-F238E27FC236}">
                <a16:creationId xmlns:a16="http://schemas.microsoft.com/office/drawing/2014/main" id="{565B7CD0-873A-423D-9575-3F6C631DE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041526"/>
            <a:ext cx="9829801" cy="4411663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straightforward computation: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multiplications, additions                                              </a:t>
            </a:r>
          </a:p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decomposition:                                                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multiplications, additions</a:t>
            </a:r>
          </a:p>
          <a:p>
            <a:pPr eaLnBrk="1" hangingPunct="1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09253" name="Picture 4">
            <a:extLst>
              <a:ext uri="{FF2B5EF4-FFF2-40B4-BE49-F238E27FC236}">
                <a16:creationId xmlns:a16="http://schemas.microsoft.com/office/drawing/2014/main" id="{2DCCE985-0402-4D7E-9FA7-818055BA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94" y="2614611"/>
            <a:ext cx="35258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54" name="Picture 5">
            <a:extLst>
              <a:ext uri="{FF2B5EF4-FFF2-40B4-BE49-F238E27FC236}">
                <a16:creationId xmlns:a16="http://schemas.microsoft.com/office/drawing/2014/main" id="{DDD7BD25-BE0A-4916-B6F7-B1E360EA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3562352"/>
            <a:ext cx="35258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9" name="Rectangle 2">
            <a:extLst>
              <a:ext uri="{FF2B5EF4-FFF2-40B4-BE49-F238E27FC236}">
                <a16:creationId xmlns:a16="http://schemas.microsoft.com/office/drawing/2014/main" id="{D489D7B6-8FAE-4955-89AE-7EC304EA9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pic>
        <p:nvPicPr>
          <p:cNvPr id="311300" name="Picture 5">
            <a:extLst>
              <a:ext uri="{FF2B5EF4-FFF2-40B4-BE49-F238E27FC236}">
                <a16:creationId xmlns:a16="http://schemas.microsoft.com/office/drawing/2014/main" id="{001C37ED-C789-4422-BB5E-70D701CD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17" y="2250123"/>
            <a:ext cx="5821363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301" name="Picture 6">
            <a:extLst>
              <a:ext uri="{FF2B5EF4-FFF2-40B4-BE49-F238E27FC236}">
                <a16:creationId xmlns:a16="http://schemas.microsoft.com/office/drawing/2014/main" id="{D4BC03A8-253A-49DD-90F6-BD3803CF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7" y="5429568"/>
            <a:ext cx="8569325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056321"/>
              </p:ext>
            </p:extLst>
          </p:nvPr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010040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29668"/>
              </p:ext>
            </p:extLst>
          </p:nvPr>
        </p:nvGraphicFramePr>
        <p:xfrm>
          <a:off x="9379655" y="3916717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81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/>
        </p:nvGraphicFramePr>
        <p:xfrm>
          <a:off x="347999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37D9588-3935-4397-8433-22E3156F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896166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D9C157-2622-433B-BF95-45FE391DCBCB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80C1B60-78B6-438B-BDE6-2A561CE34BFA}"/>
              </a:ext>
            </a:extLst>
          </p:cNvPr>
          <p:cNvGraphicFramePr>
            <a:graphicFrameLocks noGrp="1"/>
          </p:cNvGraphicFramePr>
          <p:nvPr/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語音泡泡: 矩形 11">
                <a:extLst>
                  <a:ext uri="{FF2B5EF4-FFF2-40B4-BE49-F238E27FC236}">
                    <a16:creationId xmlns:a16="http://schemas.microsoft.com/office/drawing/2014/main" id="{37C9A877-A22C-4997-A21D-27E83EFEC702}"/>
                  </a:ext>
                </a:extLst>
              </p:cNvPr>
              <p:cNvSpPr/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語音泡泡: 矩形 11">
                <a:extLst>
                  <a:ext uri="{FF2B5EF4-FFF2-40B4-BE49-F238E27FC236}">
                    <a16:creationId xmlns:a16="http://schemas.microsoft.com/office/drawing/2014/main" id="{37C9A877-A22C-4997-A21D-27E83EFEC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934475"/>
              </p:ext>
            </p:extLst>
          </p:nvPr>
        </p:nvGraphicFramePr>
        <p:xfrm>
          <a:off x="347999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37D9588-3935-4397-8433-22E3156F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72689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D9C157-2622-433B-BF95-45FE391D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584"/>
              </p:ext>
            </p:extLst>
          </p:nvPr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80C1B60-78B6-438B-BDE6-2A561CE34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98586"/>
              </p:ext>
            </p:extLst>
          </p:nvPr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矩形 13">
                <a:extLst>
                  <a:ext uri="{FF2B5EF4-FFF2-40B4-BE49-F238E27FC236}">
                    <a16:creationId xmlns:a16="http://schemas.microsoft.com/office/drawing/2014/main" id="{8BFDEC3D-E101-461E-92DF-55EEE5F274EC}"/>
                  </a:ext>
                </a:extLst>
              </p:cNvPr>
              <p:cNvSpPr/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(−2)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(−2)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語音泡泡: 矩形 13">
                <a:extLst>
                  <a:ext uri="{FF2B5EF4-FFF2-40B4-BE49-F238E27FC236}">
                    <a16:creationId xmlns:a16="http://schemas.microsoft.com/office/drawing/2014/main" id="{8BFDEC3D-E101-461E-92DF-55EEE5F27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9A6A70C9-B3C6-42E6-B71C-C0DB92D602BE}"/>
                  </a:ext>
                </a:extLst>
              </p:cNvPr>
              <p:cNvSpPr/>
              <p:nvPr/>
            </p:nvSpPr>
            <p:spPr>
              <a:xfrm>
                <a:off x="4362493" y="3985520"/>
                <a:ext cx="2969596" cy="960698"/>
              </a:xfrm>
              <a:prstGeom prst="wedgeRectCallout">
                <a:avLst>
                  <a:gd name="adj1" fmla="val 70990"/>
                  <a:gd name="adj2" fmla="val -67620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9A6A70C9-B3C6-42E6-B71C-C0DB92D60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93" y="3985520"/>
                <a:ext cx="2969596" cy="960698"/>
              </a:xfrm>
              <a:prstGeom prst="wedgeRectCallout">
                <a:avLst>
                  <a:gd name="adj1" fmla="val 70990"/>
                  <a:gd name="adj2" fmla="val -67620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93245862-6A64-444D-97FC-9FDA47293F89}"/>
                  </a:ext>
                </a:extLst>
              </p:cNvPr>
              <p:cNvSpPr/>
              <p:nvPr/>
            </p:nvSpPr>
            <p:spPr>
              <a:xfrm>
                <a:off x="4369710" y="5865577"/>
                <a:ext cx="2969596" cy="960698"/>
              </a:xfrm>
              <a:prstGeom prst="wedgeRectCallout">
                <a:avLst>
                  <a:gd name="adj1" fmla="val 65532"/>
                  <a:gd name="adj2" fmla="val -44728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93245862-6A64-444D-97FC-9FDA47293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10" y="5865577"/>
                <a:ext cx="2969596" cy="960698"/>
              </a:xfrm>
              <a:prstGeom prst="wedgeRectCallout">
                <a:avLst>
                  <a:gd name="adj1" fmla="val 65532"/>
                  <a:gd name="adj2" fmla="val -44728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157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63544"/>
              </p:ext>
            </p:extLst>
          </p:nvPr>
        </p:nvGraphicFramePr>
        <p:xfrm>
          <a:off x="338491" y="2606174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329FFF0-0E76-414A-8107-D164BB171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69275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71901A6-0042-4241-AD51-1E8D4041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945127"/>
              </p:ext>
            </p:extLst>
          </p:nvPr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9BAB586-9E9D-4F44-8458-5FBE19381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875206"/>
              </p:ext>
            </p:extLst>
          </p:nvPr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/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81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Chapter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 </a:t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Symbolic Neighborhood Operators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8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/>
        </p:nvGraphicFramePr>
        <p:xfrm>
          <a:off x="338491" y="2606174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329FFF0-0E76-414A-8107-D164BB171DE9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71901A6-0042-4241-AD51-1E8D4041990A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9BAB586-9E9D-4F44-8458-5FBE19381E69}"/>
              </a:ext>
            </a:extLst>
          </p:cNvPr>
          <p:cNvGraphicFramePr>
            <a:graphicFrameLocks noGrp="1"/>
          </p:cNvGraphicFramePr>
          <p:nvPr/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/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56D0F2CC-49EA-4E4D-92D0-DF7B2ABFE7E9}"/>
                  </a:ext>
                </a:extLst>
              </p:cNvPr>
              <p:cNvSpPr/>
              <p:nvPr/>
            </p:nvSpPr>
            <p:spPr>
              <a:xfrm>
                <a:off x="4438200" y="4215115"/>
                <a:ext cx="2969596" cy="960698"/>
              </a:xfrm>
              <a:prstGeom prst="wedgeRectCallout">
                <a:avLst>
                  <a:gd name="adj1" fmla="val 62416"/>
                  <a:gd name="adj2" fmla="val -9533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56D0F2CC-49EA-4E4D-92D0-DF7B2ABFE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4215115"/>
                <a:ext cx="2969596" cy="960698"/>
              </a:xfrm>
              <a:prstGeom prst="wedgeRectCallout">
                <a:avLst>
                  <a:gd name="adj1" fmla="val 62416"/>
                  <a:gd name="adj2" fmla="val -95331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8D940E9C-5176-441E-B2C7-63BC0B371BC5}"/>
                  </a:ext>
                </a:extLst>
              </p:cNvPr>
              <p:cNvSpPr/>
              <p:nvPr/>
            </p:nvSpPr>
            <p:spPr>
              <a:xfrm>
                <a:off x="4438200" y="5750631"/>
                <a:ext cx="2969596" cy="960698"/>
              </a:xfrm>
              <a:prstGeom prst="wedgeRectCallout">
                <a:avLst>
                  <a:gd name="adj1" fmla="val 66703"/>
                  <a:gd name="adj2" fmla="val -33885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8D940E9C-5176-441E-B2C7-63BC0B371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5750631"/>
                <a:ext cx="2969596" cy="960698"/>
              </a:xfrm>
              <a:prstGeom prst="wedgeRectCallout">
                <a:avLst>
                  <a:gd name="adj1" fmla="val 66703"/>
                  <a:gd name="adj2" fmla="val -33885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35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</a:t>
                </a: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weight function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called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kernel </a:t>
                </a:r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weights ,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𝑑𝑜𝑚𝑎𝑖𝑛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733278" y="3719606"/>
            <a:ext cx="6159667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Q&amp;A</a:t>
            </a:r>
          </a:p>
          <a:p>
            <a:pPr marL="342900" indent="-342900">
              <a:buAutoNum type="alphaUcParenBoth"/>
            </a:pPr>
            <a:r>
              <a:rPr lang="en-US" altLang="zh-TW" sz="3600" dirty="0">
                <a:solidFill>
                  <a:schemeClr val="bg1"/>
                </a:solidFill>
              </a:rPr>
              <a:t>6.44        (B) 7.44        (C) 8.44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Cross-correlation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60623"/>
              </p:ext>
            </p:extLst>
          </p:nvPr>
        </p:nvGraphicFramePr>
        <p:xfrm>
          <a:off x="1291408" y="4168260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77345" y="3793497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45" y="3793497"/>
                <a:ext cx="940526" cy="37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38200" y="4407125"/>
                <a:ext cx="32657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7125"/>
                <a:ext cx="326571" cy="634789"/>
              </a:xfrm>
              <a:prstGeom prst="rect">
                <a:avLst/>
              </a:prstGeom>
              <a:blipFill>
                <a:blip r:embed="rId4"/>
                <a:stretch>
                  <a:fillRect r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65327"/>
              </p:ext>
            </p:extLst>
          </p:nvPr>
        </p:nvGraphicFramePr>
        <p:xfrm>
          <a:off x="2987012" y="4168260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681269" y="5339320"/>
                <a:ext cx="5384437" cy="82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8+2⋅8+3⋅7+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=7.44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69" y="5339320"/>
                <a:ext cx="5384437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629149" y="3813912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49" y="3813912"/>
                <a:ext cx="940526" cy="374763"/>
              </a:xfrm>
              <a:prstGeom prst="rect">
                <a:avLst/>
              </a:prstGeom>
              <a:blipFill>
                <a:blip r:embed="rId6"/>
                <a:stretch>
                  <a:fillRect l="-30968" r="-2580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917184" y="4268790"/>
            <a:ext cx="173643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(B) 7.44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870" y="132920"/>
            <a:ext cx="21240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10" grpId="0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</a:t>
                </a:r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 Shifted-Invariant Operator</a:t>
                </a: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weight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2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called the </a:t>
                </a:r>
                <a:r>
                  <a:rPr lang="en-US" altLang="zh-TW" sz="22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kernel </a:t>
                </a:r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 </a:t>
                </a:r>
                <a:r>
                  <a:rPr lang="en-US" altLang="zh-TW" sz="2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weights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𝑑𝑜𝑚𝑎𝑖𝑛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1/2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81" y="3698156"/>
            <a:ext cx="2124075" cy="20478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81" y="3333461"/>
            <a:ext cx="5115503" cy="3257550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4046319" y="4704772"/>
            <a:ext cx="646545" cy="514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0836" y="6591011"/>
            <a:ext cx="393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http://www.songho.ca/dsp/convolution/convolution.html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474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35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2/2</a:t>
            </a:r>
            <a:endParaRPr lang="zh-TW" altLang="en-US" sz="1800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98229"/>
              </p:ext>
            </p:extLst>
          </p:nvPr>
        </p:nvGraphicFramePr>
        <p:xfrm>
          <a:off x="1125160" y="350323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211097" y="3128476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97" y="3128476"/>
                <a:ext cx="940526" cy="37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71952" y="3742104"/>
                <a:ext cx="32657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52" y="3742104"/>
                <a:ext cx="326571" cy="634789"/>
              </a:xfrm>
              <a:prstGeom prst="rect">
                <a:avLst/>
              </a:prstGeom>
              <a:blipFill>
                <a:blip r:embed="rId4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90310"/>
              </p:ext>
            </p:extLst>
          </p:nvPr>
        </p:nvGraphicFramePr>
        <p:xfrm>
          <a:off x="2820764" y="350323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515021" y="4674299"/>
                <a:ext cx="5384437" cy="82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8+8⋅8+7⋅7+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=7.66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21" y="4674299"/>
                <a:ext cx="5384437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462901" y="3148891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901" y="3148891"/>
                <a:ext cx="940526" cy="374763"/>
              </a:xfrm>
              <a:prstGeom prst="rect">
                <a:avLst/>
              </a:prstGeom>
              <a:blipFill>
                <a:blip r:embed="rId6"/>
                <a:stretch>
                  <a:fillRect l="-31169" r="-2662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567030" y="3054585"/>
            <a:ext cx="6159667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Q&amp;A</a:t>
            </a:r>
          </a:p>
          <a:p>
            <a:pPr marL="342900" indent="-342900">
              <a:buAutoNum type="alphaUcParenBoth"/>
            </a:pPr>
            <a:r>
              <a:rPr lang="en-US" altLang="zh-TW" sz="3600" dirty="0">
                <a:solidFill>
                  <a:schemeClr val="bg1"/>
                </a:solidFill>
              </a:rPr>
              <a:t>6.66        (B) 7.66        (C) 8.66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50936" y="3603769"/>
            <a:ext cx="173643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(B) 7.66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&amp;</a:t>
                </a:r>
                <a:r>
                  <a:rPr lang="zh-TW" alt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endParaRPr lang="en-US" altLang="zh-TW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2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When will the value </a:t>
                </a:r>
                <a:r>
                  <a:rPr lang="en-US" altLang="zh-TW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convolution and </a:t>
                </a:r>
                <a:r>
                  <a:rPr lang="en-US" altLang="zh-TW" sz="32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correlation be the same?</a:t>
                </a:r>
                <a:endParaRPr lang="en-US" altLang="zh-TW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Cross-correlation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2/2</a:t>
            </a:r>
            <a:endParaRPr lang="zh-TW" altLang="en-US" sz="1800" b="1" dirty="0">
              <a:latin typeface="Cambria Math" panose="020405030504060302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76273" y="5347854"/>
            <a:ext cx="6915727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Ans. When the mask is point symmetric.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1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145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6.2.0 Definition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890459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Indexing of 4-connected and 8-connected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890459"/>
                <a:ext cx="5181600" cy="4351338"/>
              </a:xfrm>
              <a:blipFill>
                <a:blip r:embed="rId3"/>
                <a:stretch>
                  <a:fillRect l="-1059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400800" y="1913329"/>
                <a:ext cx="5181600" cy="327620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primitive function: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division (passive) part: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00800" y="1913329"/>
                <a:ext cx="5181600" cy="3276205"/>
              </a:xfrm>
              <a:blipFill>
                <a:blip r:embed="rId4"/>
                <a:stretch>
                  <a:fillRect l="-1059" t="-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2845871"/>
                  </p:ext>
                </p:extLst>
              </p:nvPr>
            </p:nvGraphicFramePr>
            <p:xfrm>
              <a:off x="3661222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2845871"/>
                  </p:ext>
                </p:extLst>
              </p:nvPr>
            </p:nvGraphicFramePr>
            <p:xfrm>
              <a:off x="3661222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478832"/>
                  </p:ext>
                </p:extLst>
              </p:nvPr>
            </p:nvGraphicFramePr>
            <p:xfrm>
              <a:off x="2187041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478832"/>
                  </p:ext>
                </p:extLst>
              </p:nvPr>
            </p:nvGraphicFramePr>
            <p:xfrm>
              <a:off x="2187041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76401" y="2714748"/>
                <a:ext cx="1533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01" y="2714748"/>
                <a:ext cx="153367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450582" y="2714748"/>
                <a:ext cx="1533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582" y="2714748"/>
                <a:ext cx="1533679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475578"/>
            <a:ext cx="5681964" cy="187773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976401" y="6391284"/>
            <a:ext cx="32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(counterclockwise numbering)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17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changes all pixels whose labels are the background labels to the non-background label of neighboring pixels.</a:t>
            </a:r>
          </a:p>
          <a:p>
            <a:pPr lvl="1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a.k.a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Dilation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(input/output : region-label)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32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4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593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70683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335443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292605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292605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109836" r="-5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109836" r="-4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109836" r="-3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 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output label will be switched to the label of  the first-encountering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 index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non-background pixel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blipFill>
                <a:blip r:embed="rId6"/>
                <a:stretch>
                  <a:fillRect l="-742" t="-2469" r="-247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/>
          <p:nvPr/>
        </p:nvCxnSpPr>
        <p:spPr>
          <a:xfrm flipH="1">
            <a:off x="5907750" y="2321169"/>
            <a:ext cx="660104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84526" y="3510916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26" y="3510916"/>
                <a:ext cx="182999" cy="276999"/>
              </a:xfrm>
              <a:prstGeom prst="rect">
                <a:avLst/>
              </a:prstGeom>
              <a:blipFill>
                <a:blip r:embed="rId7"/>
                <a:stretch>
                  <a:fillRect l="-33333" r="-26667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 flipH="1">
            <a:off x="6148248" y="3714763"/>
            <a:ext cx="726368" cy="35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 flipH="1">
            <a:off x="5907750" y="1843784"/>
            <a:ext cx="408058" cy="23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8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76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075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81049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816071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816071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409836" r="-5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409836" r="-4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409836" r="-3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 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output label will be switched to the label of  the first-encountering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 index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non-background pixel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blipFill>
                <a:blip r:embed="rId6"/>
                <a:stretch>
                  <a:fillRect l="-742" t="-2469" r="-247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38147" y="2055732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147" y="2055732"/>
                <a:ext cx="186782" cy="276999"/>
              </a:xfrm>
              <a:prstGeom prst="rect">
                <a:avLst/>
              </a:prstGeom>
              <a:blipFill>
                <a:blip r:embed="rId7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 flipH="1">
            <a:off x="6111779" y="2238723"/>
            <a:ext cx="726368" cy="35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5907750" y="1843784"/>
            <a:ext cx="408058" cy="23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463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99274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393557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5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Influence Zones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Label each background pixel with the label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its closest non-background neighboring pixel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These nearest neighbor sets is called </a:t>
                </a:r>
                <a14:m>
                  <m:oMath xmlns:m="http://schemas.openxmlformats.org/officeDocument/2006/math"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𝑖𝑛𝑓𝑙𝑢𝑒𝑛𝑐𝑒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𝑧𝑜𝑛𝑒𝑠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u="sng" dirty="0">
                  <a:latin typeface="Cambria Math" panose="02040503050406030204" pitchFamily="18" charset="0"/>
                </a:endParaRPr>
              </a:p>
              <a:p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Implementation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 region-growing</a:t>
                </a:r>
                <a:r>
                  <a:rPr lang="zh-TW" altLang="en-US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operator recursively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78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14187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967337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</a:p>
          <a:p>
            <a:pPr algn="ctr"/>
            <a:r>
              <a:rPr lang="en-US" altLang="zh-TW" b="1">
                <a:latin typeface="Cambria Math" panose="02040503050406030204" pitchFamily="18" charset="0"/>
              </a:rPr>
              <a:t>(influence zones</a:t>
            </a:r>
            <a:r>
              <a:rPr lang="en-US" altLang="zh-TW" b="1" dirty="0">
                <a:latin typeface="Cambria Math" panose="02040503050406030204" pitchFamily="18" charset="0"/>
              </a:rPr>
              <a:t>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93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3" name="Image Processing - Ero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12268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Function: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It change the label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on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 border pixels to the background pixel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may change the connectivity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 region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can even entirely delete a region upon repeated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application</a:t>
            </a:r>
          </a:p>
          <a:p>
            <a:pPr lvl="1"/>
            <a:r>
              <a:rPr lang="en-US" altLang="zh-TW" err="1">
                <a:latin typeface="Cambria Math" panose="02040503050406030204" pitchFamily="18" charset="0"/>
                <a:ea typeface="Cambria Math" panose="02040503050406030204" pitchFamily="18" charset="0"/>
              </a:rPr>
              <a:t>a.k.a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 “Erosion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Non-Rec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(input/output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region-label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329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TW" alt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94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4263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03792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68119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68119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279" t="-109836" r="-5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279" t="-109836" r="-4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3279" t="-109836" r="-3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參考用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Region-Shrinking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60433" y="4871821"/>
                <a:ext cx="49315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 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𝑤h𝑒𝑛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, 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&lt;8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𝑜𝑢𝑡𝑝𝑢𝑡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𝑔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923330"/>
              </a:xfrm>
              <a:prstGeom prst="rect">
                <a:avLst/>
              </a:prstGeom>
              <a:blipFill>
                <a:blip r:embed="rId5"/>
                <a:stretch>
                  <a:fillRect l="-742" t="-3947" b="-7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2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837328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991225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Region-Shrinking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2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73470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22547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40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027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2850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39472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3398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240111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36068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3567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46047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98783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4947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208619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28678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4555" y="4973736"/>
                <a:ext cx="3814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4-neighborhood</a:t>
                </a:r>
                <a:r>
                  <a:rPr lang="en-US" altLang="zh-TW" dirty="0"/>
                  <a:t>: 3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+|</m:t>
                    </m:r>
                    <m:r>
                      <m:rPr>
                        <m:sty m:val="p"/>
                      </m:rPr>
                      <a:rPr lang="el-GR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55" y="4973736"/>
                <a:ext cx="3814353" cy="369332"/>
              </a:xfrm>
              <a:prstGeom prst="rect">
                <a:avLst/>
              </a:prstGeom>
              <a:blipFill>
                <a:blip r:embed="rId2"/>
                <a:stretch>
                  <a:fillRect l="-1278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05737" y="4973736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8-neighborhood: 3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altLang="zh-TW" b="0" i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37" y="4973736"/>
                <a:ext cx="4807131" cy="369332"/>
              </a:xfrm>
              <a:prstGeom prst="rect">
                <a:avLst/>
              </a:prstGeom>
              <a:blipFill>
                <a:blip r:embed="rId3"/>
                <a:stretch>
                  <a:fillRect l="-1142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838200" y="5259079"/>
                <a:ext cx="4306452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Euclidean-distance: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zh-TW" altLang="en-US" dirty="0"/>
                  <a:t>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59079"/>
                <a:ext cx="4306452" cy="427746"/>
              </a:xfrm>
              <a:prstGeom prst="rect">
                <a:avLst/>
              </a:prstGeom>
              <a:blipFill>
                <a:blip r:embed="rId4"/>
                <a:stretch>
                  <a:fillRect l="-1275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905736" y="5267989"/>
                <a:ext cx="4502331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Euclidean-distance: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m:t>← </m:t>
                    </m:r>
                    <m:rad>
                      <m:radPr>
                        <m:degHide m:val="on"/>
                        <m:ctrlP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36" y="5267989"/>
                <a:ext cx="4502331" cy="427746"/>
              </a:xfrm>
              <a:prstGeom prst="rect">
                <a:avLst/>
              </a:prstGeom>
              <a:blipFill>
                <a:blip r:embed="rId5"/>
                <a:stretch>
                  <a:fillRect l="-1220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2508069" y="6006091"/>
            <a:ext cx="7175862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i="1"/>
              <a:t>4-neighborhood &lt; Euclidean-distance &lt; 8-neighborhood</a:t>
            </a:r>
            <a:endParaRPr lang="zh-TW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95213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29793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78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93889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92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691446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047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5860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886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90224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538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64491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1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7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. The workhorse of low-level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vision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What are levels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 </a:t>
            </a:r>
            <a:r>
              <a:rPr lang="en-US" altLang="zh-TW" dirty="0"/>
              <a:t>vision?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494620" y="2057401"/>
            <a:ext cx="11372848" cy="4657807"/>
            <a:chOff x="494620" y="2057401"/>
            <a:chExt cx="11372848" cy="465780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620" y="4099264"/>
              <a:ext cx="657225" cy="6477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5514" y="3630499"/>
              <a:ext cx="1843053" cy="111646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2236" y="2912723"/>
              <a:ext cx="2998279" cy="183424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4183" y="2057401"/>
              <a:ext cx="4256845" cy="2780372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0500600" y="4837773"/>
              <a:ext cx="1366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https://goo.gl/ynA9VN</a:t>
              </a:r>
              <a:endParaRPr lang="zh-TW" altLang="en-US" sz="1000" dirty="0"/>
            </a:p>
          </p:txBody>
        </p:sp>
        <p:sp>
          <p:nvSpPr>
            <p:cNvPr id="9" name="左-右雙向箭號 8"/>
            <p:cNvSpPr/>
            <p:nvPr/>
          </p:nvSpPr>
          <p:spPr>
            <a:xfrm>
              <a:off x="1151846" y="4293326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左-右雙向箭號 9"/>
            <p:cNvSpPr/>
            <p:nvPr/>
          </p:nvSpPr>
          <p:spPr>
            <a:xfrm>
              <a:off x="3518365" y="4293325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左-右雙向箭號 10"/>
            <p:cNvSpPr/>
            <p:nvPr/>
          </p:nvSpPr>
          <p:spPr>
            <a:xfrm>
              <a:off x="7040109" y="4293326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4620" y="4837772"/>
              <a:ext cx="81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720553" y="4837772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Low-Level</a:t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 dirty="0"/>
                <a:t>grouping</a:t>
              </a:r>
            </a:p>
            <a:p>
              <a:r>
                <a:rPr lang="en-US" altLang="zh-TW" dirty="0"/>
                <a:t>Color</a:t>
              </a:r>
            </a:p>
            <a:p>
              <a:r>
                <a:rPr lang="en-US" altLang="zh-TW"/>
                <a:t>Spatial freq</a:t>
              </a:r>
              <a:r>
                <a:rPr lang="en-US" altLang="zh-TW" dirty="0"/>
                <a:t>.</a:t>
              </a:r>
            </a:p>
            <a:p>
              <a:r>
                <a:rPr lang="en-US" altLang="zh-TW" dirty="0"/>
                <a:t>Local Motion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022235" y="4839793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Mid-Level</a:t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/>
                <a:t>Textures</a:t>
              </a:r>
              <a:endParaRPr lang="en-US" altLang="zh-TW" dirty="0"/>
            </a:p>
            <a:p>
              <a:r>
                <a:rPr lang="en-US" altLang="zh-TW"/>
                <a:t>Surfaces</a:t>
              </a:r>
              <a:endParaRPr lang="en-US" altLang="zh-TW" dirty="0"/>
            </a:p>
            <a:p>
              <a:r>
                <a:rPr lang="en-US" altLang="zh-TW" dirty="0"/>
                <a:t>Global motion</a:t>
              </a:r>
            </a:p>
            <a:p>
              <a:r>
                <a:rPr lang="en-US" altLang="zh-TW"/>
                <a:t>Depth</a:t>
              </a:r>
              <a:endParaRPr lang="en-US" altLang="zh-TW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534183" y="4837772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High-Level</a:t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/>
                <a:t>Objects</a:t>
              </a:r>
              <a:endParaRPr lang="en-US" altLang="zh-TW" dirty="0"/>
            </a:p>
            <a:p>
              <a:r>
                <a:rPr lang="en-US" altLang="zh-TW"/>
                <a:t>Characters</a:t>
              </a:r>
              <a:endParaRPr lang="en-US" altLang="zh-TW" dirty="0"/>
            </a:p>
            <a:p>
              <a:r>
                <a:rPr lang="en-US" altLang="zh-TW" dirty="0"/>
                <a:t>Actions</a:t>
              </a:r>
            </a:p>
            <a:p>
              <a:r>
                <a:rPr lang="en-US" altLang="zh-TW"/>
                <a:t>intentions</a:t>
              </a:r>
              <a:endParaRPr lang="en-US" altLang="zh-TW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8126882" y="6468987"/>
              <a:ext cx="1535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https://goo.gl/o5Q3Qy</a:t>
              </a:r>
              <a:endParaRPr lang="zh-TW" altLang="en-US" sz="1000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559169" y="3470031"/>
            <a:ext cx="2048799" cy="3245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28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50737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25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475785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220839" y="3642359"/>
                <a:ext cx="3780843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</a:t>
                </a:r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 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>
                    <a:solidFill>
                      <a:schemeClr val="tx1"/>
                    </a:solidFill>
                  </a:rPr>
                  <a:t>8-neighborhood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39" y="3642359"/>
                <a:ext cx="3780843" cy="900631"/>
              </a:xfrm>
              <a:prstGeom prst="rect">
                <a:avLst/>
              </a:prstGeom>
              <a:blipFill>
                <a:blip r:embed="rId2"/>
                <a:stretch>
                  <a:fillRect l="-3704" t="-8784" r="-1127" b="-15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19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20839" y="3947159"/>
                <a:ext cx="3780843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𝟐𝟗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8-neighborhood: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39" y="3947159"/>
                <a:ext cx="3780843" cy="900631"/>
              </a:xfrm>
              <a:prstGeom prst="rect">
                <a:avLst/>
              </a:prstGeom>
              <a:blipFill>
                <a:blip r:embed="rId2"/>
                <a:stretch>
                  <a:fillRect l="-3704" t="-8784" r="-1127" b="-15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760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325328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46964" y="4339045"/>
                <a:ext cx="3780843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8-neighborhood: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64" y="4339045"/>
                <a:ext cx="3780843" cy="900631"/>
              </a:xfrm>
              <a:prstGeom prst="rect">
                <a:avLst/>
              </a:prstGeom>
              <a:blipFill>
                <a:blip r:embed="rId3"/>
                <a:stretch>
                  <a:fillRect l="-3871" t="-9459" r="-1129" b="-148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3030582" y="6191793"/>
            <a:ext cx="61308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This </a:t>
            </a:r>
            <a:r>
              <a:rPr lang="en-US" altLang="zh-TW"/>
              <a:t>is the </a:t>
            </a:r>
            <a:r>
              <a:rPr lang="en-US" altLang="zh-TW" dirty="0"/>
              <a:t>way </a:t>
            </a:r>
            <a:r>
              <a:rPr lang="en-US" altLang="zh-TW"/>
              <a:t>how discrete pixels </a:t>
            </a:r>
            <a:r>
              <a:rPr lang="en-US" altLang="zh-TW" dirty="0"/>
              <a:t>approach a </a:t>
            </a:r>
            <a:r>
              <a:rPr lang="en-US" altLang="zh-TW"/>
              <a:t>continuous circle.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13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marks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 interior pixels with the label </a:t>
            </a:r>
            <a:r>
              <a:rPr lang="en-US" altLang="zh-TW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, and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 border pixels with the label </a:t>
            </a: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Non-Rec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domain(input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binary-label/output : number-label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70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𝑖𝑛𝑡𝑒𝑟𝑖𝑜𝑟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𝑏𝑜𝑟𝑑𝑒𝑟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014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12321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373502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331474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331474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409836" r="-4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i: interior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b: border label</a:t>
            </a:r>
          </a:p>
        </p:txBody>
      </p:sp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6131226" y="1795643"/>
            <a:ext cx="623206" cy="2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754432" y="1610977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907750" y="2286000"/>
            <a:ext cx="651312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224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46139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45056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550727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550727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309836" r="-2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409836" r="-3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409836" r="-2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279" t="-409836" r="-1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509836" r="-2049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600" b="0" dirty="0"/>
                  <a:t>A</a:t>
                </a:r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interior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border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6150743" y="2334194"/>
            <a:ext cx="676971" cy="24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803755" y="2110126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864469" y="2294792"/>
            <a:ext cx="597877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05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19044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962424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5038140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5038140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109836" r="-2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209836" r="-2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279" t="-209836" r="-1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309836" r="-2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interior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border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6131226" y="1795643"/>
            <a:ext cx="623206" cy="2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754432" y="1610977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907750" y="2286000"/>
            <a:ext cx="651312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55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564288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846861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72530" y="2612913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830722" y="1330981"/>
            <a:ext cx="2095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&lt;Legend&gt;</a:t>
            </a:r>
          </a:p>
          <a:p>
            <a:pPr lvl="1"/>
            <a:r>
              <a:rPr lang="en-US" altLang="zh-TW" sz="16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i: interior label</a:t>
            </a:r>
          </a:p>
          <a:p>
            <a:pPr lvl="1"/>
            <a:r>
              <a:rPr lang="en-US" altLang="zh-TW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b: border label</a:t>
            </a:r>
          </a:p>
        </p:txBody>
      </p:sp>
    </p:spTree>
    <p:extLst>
      <p:ext uri="{BB962C8B-B14F-4D97-AF65-F5344CB8AC3E}">
        <p14:creationId xmlns:p14="http://schemas.microsoft.com/office/powerpoint/2010/main" val="228270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52" y="1448532"/>
            <a:ext cx="4286250" cy="20383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2. Definitions and Classifications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Domain type: numeric / symbolic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numeric: +, -, min, max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Symbolic: AND, OR, NOT, table-look-up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Neighborhood type: 4-connected / 8-connected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Recursive type: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 (sequential) / Non-Rec. (parallel)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whether output depends on previously generated output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 the view of “memory”: sequential vs parallel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56857"/>
              </p:ext>
            </p:extLst>
          </p:nvPr>
        </p:nvGraphicFramePr>
        <p:xfrm>
          <a:off x="586014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37474"/>
              </p:ext>
            </p:extLst>
          </p:nvPr>
        </p:nvGraphicFramePr>
        <p:xfrm>
          <a:off x="1626688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350373"/>
              </p:ext>
            </p:extLst>
          </p:nvPr>
        </p:nvGraphicFramePr>
        <p:xfrm>
          <a:off x="2667362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16197"/>
              </p:ext>
            </p:extLst>
          </p:nvPr>
        </p:nvGraphicFramePr>
        <p:xfrm>
          <a:off x="3708036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向右箭號 10"/>
          <p:cNvSpPr/>
          <p:nvPr/>
        </p:nvSpPr>
        <p:spPr>
          <a:xfrm>
            <a:off x="1152413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236642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193087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4281299" y="6028917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92181"/>
              </p:ext>
            </p:extLst>
          </p:nvPr>
        </p:nvGraphicFramePr>
        <p:xfrm>
          <a:off x="4752176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568046"/>
              </p:ext>
            </p:extLst>
          </p:nvPr>
        </p:nvGraphicFramePr>
        <p:xfrm>
          <a:off x="6925650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21883"/>
              </p:ext>
            </p:extLst>
          </p:nvPr>
        </p:nvGraphicFramePr>
        <p:xfrm>
          <a:off x="7968057" y="5596856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7492916" y="6028917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3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Its purpose is to classify the way a pixel is connected to its like neighbors</a:t>
            </a:r>
            <a:endParaRPr lang="en-US" altLang="zh-TW" dirty="0"/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 : binary-label/output : number-label)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Types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1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774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 pixel is an interior pixel if its value and that of each of its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4-connected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neighbor are the same(Yokoi number of an interior pixel : 5)</a:t>
            </a:r>
          </a:p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4-connectivity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of pixel is given by the number of times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條件達成次數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62122"/>
                  </p:ext>
                </p:extLst>
              </p:nvPr>
            </p:nvGraphicFramePr>
            <p:xfrm>
              <a:off x="8270548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62122"/>
                  </p:ext>
                </p:extLst>
              </p:nvPr>
            </p:nvGraphicFramePr>
            <p:xfrm>
              <a:off x="8270548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429508"/>
                  </p:ext>
                </p:extLst>
              </p:nvPr>
            </p:nvGraphicFramePr>
            <p:xfrm>
              <a:off x="3203441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429508"/>
                  </p:ext>
                </p:extLst>
              </p:nvPr>
            </p:nvGraphicFramePr>
            <p:xfrm>
              <a:off x="3203441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1639" t="-1639" r="-1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90438"/>
                  </p:ext>
                </p:extLst>
              </p:nvPr>
            </p:nvGraphicFramePr>
            <p:xfrm>
              <a:off x="4718452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90438"/>
                  </p:ext>
                </p:extLst>
              </p:nvPr>
            </p:nvGraphicFramePr>
            <p:xfrm>
              <a:off x="4718452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27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279" t="-20163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327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972950"/>
                  </p:ext>
                </p:extLst>
              </p:nvPr>
            </p:nvGraphicFramePr>
            <p:xfrm>
              <a:off x="1688430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972950"/>
                  </p:ext>
                </p:extLst>
              </p:nvPr>
            </p:nvGraphicFramePr>
            <p:xfrm>
              <a:off x="1688430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491948"/>
                  </p:ext>
                </p:extLst>
              </p:nvPr>
            </p:nvGraphicFramePr>
            <p:xfrm>
              <a:off x="623346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491948"/>
                  </p:ext>
                </p:extLst>
              </p:nvPr>
            </p:nvGraphicFramePr>
            <p:xfrm>
              <a:off x="623346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175732"/>
                  </p:ext>
                </p:extLst>
              </p:nvPr>
            </p:nvGraphicFramePr>
            <p:xfrm>
              <a:off x="975143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175732"/>
                  </p:ext>
                </p:extLst>
              </p:nvPr>
            </p:nvGraphicFramePr>
            <p:xfrm>
              <a:off x="975143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99136" y="3713039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136" y="3713039"/>
                <a:ext cx="3854844" cy="646331"/>
              </a:xfrm>
              <a:prstGeom prst="rect">
                <a:avLst/>
              </a:prstGeom>
              <a:blipFill>
                <a:blip r:embed="rId9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65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60587581"/>
              </p:ext>
            </p:extLst>
          </p:nvPr>
        </p:nvGraphicFramePr>
        <p:xfrm>
          <a:off x="1567176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245404"/>
              </p:ext>
            </p:extLst>
          </p:nvPr>
        </p:nvGraphicFramePr>
        <p:xfrm>
          <a:off x="8594041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164909"/>
              </p:ext>
            </p:extLst>
          </p:nvPr>
        </p:nvGraphicFramePr>
        <p:xfrm>
          <a:off x="9984873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026813"/>
              </p:ext>
            </p:extLst>
          </p:nvPr>
        </p:nvGraphicFramePr>
        <p:xfrm>
          <a:off x="4422516" y="233638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530827"/>
              </p:ext>
            </p:extLst>
          </p:nvPr>
        </p:nvGraphicFramePr>
        <p:xfrm>
          <a:off x="5813348" y="236514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499590"/>
              </p:ext>
            </p:extLst>
          </p:nvPr>
        </p:nvGraphicFramePr>
        <p:xfrm>
          <a:off x="5813348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6183914"/>
              </p:ext>
            </p:extLst>
          </p:nvPr>
        </p:nvGraphicFramePr>
        <p:xfrm>
          <a:off x="8594041" y="233638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925020"/>
              </p:ext>
            </p:extLst>
          </p:nvPr>
        </p:nvGraphicFramePr>
        <p:xfrm>
          <a:off x="889361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9142654"/>
              </p:ext>
            </p:extLst>
          </p:nvPr>
        </p:nvGraphicFramePr>
        <p:xfrm>
          <a:off x="2280193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715653"/>
              </p:ext>
            </p:extLst>
          </p:nvPr>
        </p:nvGraphicFramePr>
        <p:xfrm>
          <a:off x="9255772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124281" y="1679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𝐼𝑠𝑜𝑙𝑎𝑡𝑒𝑑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1" y="167934"/>
                <a:ext cx="1998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75276" y="168161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𝐸𝑑𝑔𝑒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276" y="168161"/>
                <a:ext cx="19981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864641" y="1679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𝐶𝑜𝑛𝑛𝑒𝑐𝑡𝑖𝑛𝑔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641" y="167934"/>
                <a:ext cx="1998193" cy="369332"/>
              </a:xfrm>
              <a:prstGeom prst="rect">
                <a:avLst/>
              </a:prstGeom>
              <a:blipFill>
                <a:blip r:embed="rId5"/>
                <a:stretch>
                  <a:fillRect l="-915" r="-4878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280203"/>
              </p:ext>
            </p:extLst>
          </p:nvPr>
        </p:nvGraphicFramePr>
        <p:xfrm>
          <a:off x="5263683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𝐵𝑟𝑎𝑛𝑐h𝑖𝑛𝑔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15" r="-3354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692533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𝐶𝑟𝑜𝑠𝑠𝑖𝑛𝑔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33" y="4212302"/>
                <a:ext cx="19981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812876" y="4215749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𝐼𝑛𝑡𝑒𝑟𝑖𝑜𝑟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876" y="4215749"/>
                <a:ext cx="19981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284124"/>
              </p:ext>
            </p:extLst>
          </p:nvPr>
        </p:nvGraphicFramePr>
        <p:xfrm>
          <a:off x="9984873" y="233638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1881"/>
              </p:ext>
            </p:extLst>
          </p:nvPr>
        </p:nvGraphicFramePr>
        <p:xfrm>
          <a:off x="4422516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1461525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s,s,s,s</a:t>
            </a:r>
            <a:r>
              <a:rPr lang="en-US" altLang="zh-TW" dirty="0"/>
              <a:t>) = 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347869" y="174273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s,s,q,s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18385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s,r,q,s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8553426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908639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r,q,q,s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9917623" y="346127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q,q,r,r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488390" y="3463431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r,q,r,q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714232" y="346127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r,r,q,s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316865" y="346127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33245" y="5850076"/>
            <a:ext cx="139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170250" y="5839734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r,q,q,q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158031" y="5839734"/>
            <a:ext cx="139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q,q,q,q</a:t>
            </a:r>
            <a:r>
              <a:rPr lang="en-US" altLang="zh-TW" dirty="0"/>
              <a:t>) = 4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9255772" y="5845194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r,r,r,r</a:t>
            </a:r>
            <a:r>
              <a:rPr lang="en-US" altLang="zh-TW" dirty="0"/>
              <a:t>) =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492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  <a:blipFill rotWithShape="0"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內容版面配置區 4"/>
          <p:cNvGraphicFramePr>
            <a:graphicFrameLocks/>
          </p:cNvGraphicFramePr>
          <p:nvPr/>
        </p:nvGraphicFramePr>
        <p:xfrm>
          <a:off x="4830866" y="394383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4"/>
          <p:cNvGraphicFramePr>
            <a:graphicFrameLocks/>
          </p:cNvGraphicFramePr>
          <p:nvPr/>
        </p:nvGraphicFramePr>
        <p:xfrm>
          <a:off x="3402296" y="394383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4"/>
          <p:cNvGraphicFramePr>
            <a:graphicFrameLocks/>
          </p:cNvGraphicFramePr>
          <p:nvPr/>
        </p:nvGraphicFramePr>
        <p:xfrm>
          <a:off x="6259436" y="394383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4"/>
          <p:cNvGraphicFramePr>
            <a:graphicFrameLocks/>
          </p:cNvGraphicFramePr>
          <p:nvPr/>
        </p:nvGraphicFramePr>
        <p:xfrm>
          <a:off x="8055488" y="394950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983501" y="3574501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1" y="3574501"/>
                <a:ext cx="480713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9434" y="3574501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34" y="3574501"/>
                <a:ext cx="480713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8662999" y="223614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8111240"/>
                  </p:ext>
                </p:extLst>
              </p:nvPr>
            </p:nvGraphicFramePr>
            <p:xfrm>
              <a:off x="8662999" y="223614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639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163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163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327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39" t="-20327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1639" t="-20327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2" name="內容版面配置區 4"/>
          <p:cNvGraphicFramePr>
            <a:graphicFrameLocks/>
          </p:cNvGraphicFramePr>
          <p:nvPr/>
        </p:nvGraphicFramePr>
        <p:xfrm>
          <a:off x="3402297" y="556405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855869" y="5191290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869" y="5191290"/>
                <a:ext cx="480713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內容版面配置區 4"/>
          <p:cNvGraphicFramePr>
            <a:graphicFrameLocks/>
          </p:cNvGraphicFramePr>
          <p:nvPr/>
        </p:nvGraphicFramePr>
        <p:xfrm>
          <a:off x="4830866" y="556062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內容版面配置區 4"/>
          <p:cNvGraphicFramePr>
            <a:graphicFrameLocks/>
          </p:cNvGraphicFramePr>
          <p:nvPr/>
        </p:nvGraphicFramePr>
        <p:xfrm>
          <a:off x="6259435" y="556062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/>
        </p:nvGraphicFramePr>
        <p:xfrm>
          <a:off x="7688004" y="555732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815635" y="1780716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𝑐𝑜𝑛𝑛𝑒𝑐𝑡𝑒𝑑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𝑛𝑒𝑖𝑔h𝑏𝑜𝑟h𝑜𝑜𝑑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35" y="1780716"/>
                <a:ext cx="480713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1973726" y="481969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459952"/>
                  </p:ext>
                </p:extLst>
              </p:nvPr>
            </p:nvGraphicFramePr>
            <p:xfrm>
              <a:off x="1973726" y="481969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5647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615936"/>
                <a:ext cx="6723744" cy="143632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615936"/>
                <a:ext cx="6723744" cy="1436321"/>
              </a:xfrm>
              <a:blipFill>
                <a:blip r:embed="rId3"/>
                <a:stretch>
                  <a:fillRect l="-816" t="-4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865784"/>
              </p:ext>
            </p:extLst>
          </p:nvPr>
        </p:nvGraphicFramePr>
        <p:xfrm>
          <a:off x="838199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1020725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20725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20724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020723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8015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4</a:t>
            </a:r>
          </a:p>
          <a:p>
            <a:pPr algn="ctr"/>
            <a:r>
              <a:rPr lang="en-US" altLang="zh-TW" dirty="0"/>
              <a:t>(crossing)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096000" y="1954306"/>
                <a:ext cx="5958254" cy="987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5  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𝑤h𝑒𝑟𝑒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#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#=##########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𝑛𝑢𝑚𝑏𝑒𝑟𝑜𝑓</m:t>
                              </m:r>
                              <m:r>
                                <a:rPr lang="en-US" altLang="zh-TW" sz="20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######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4306"/>
                <a:ext cx="5958254" cy="987193"/>
              </a:xfrm>
              <a:prstGeom prst="rect">
                <a:avLst/>
              </a:prstGeom>
              <a:blipFill>
                <a:blip r:embed="rId4"/>
                <a:stretch>
                  <a:fillRect t="-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610713"/>
              </p:ext>
            </p:extLst>
          </p:nvPr>
        </p:nvGraphicFramePr>
        <p:xfrm>
          <a:off x="3637084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文字方塊 28"/>
          <p:cNvSpPr txBox="1"/>
          <p:nvPr/>
        </p:nvSpPr>
        <p:spPr>
          <a:xfrm>
            <a:off x="3819610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819610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819609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819608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56900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5</a:t>
            </a:r>
          </a:p>
          <a:p>
            <a:pPr algn="ctr"/>
            <a:r>
              <a:rPr lang="en-US" altLang="zh-TW"/>
              <a:t>(interior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3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576493"/>
              </p:ext>
            </p:extLst>
          </p:nvPr>
        </p:nvGraphicFramePr>
        <p:xfrm>
          <a:off x="6618492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文字方塊 34"/>
          <p:cNvSpPr txBox="1"/>
          <p:nvPr/>
        </p:nvSpPr>
        <p:spPr>
          <a:xfrm>
            <a:off x="6801018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801018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801017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801016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38308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3</a:t>
            </a:r>
          </a:p>
          <a:p>
            <a:pPr algn="ctr"/>
            <a:r>
              <a:rPr lang="en-US" altLang="zh-TW" dirty="0"/>
              <a:t>(branching)</a:t>
            </a:r>
            <a:endParaRPr lang="zh-TW" altLang="en-US" dirty="0"/>
          </a:p>
        </p:txBody>
      </p:sp>
      <p:graphicFrame>
        <p:nvGraphicFramePr>
          <p:cNvPr id="4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460169"/>
              </p:ext>
            </p:extLst>
          </p:nvPr>
        </p:nvGraphicFramePr>
        <p:xfrm>
          <a:off x="9599900" y="3370016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文字方塊 40"/>
          <p:cNvSpPr txBox="1"/>
          <p:nvPr/>
        </p:nvSpPr>
        <p:spPr>
          <a:xfrm>
            <a:off x="9782426" y="4553925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9782426" y="4923257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9782425" y="5292589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9782424" y="5661921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9219716" y="6031253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1</a:t>
            </a:r>
          </a:p>
          <a:p>
            <a:pPr algn="ctr"/>
            <a:r>
              <a:rPr lang="en-US" altLang="zh-TW"/>
              <a:t>(edge)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11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5" grpId="0"/>
      <p:bldP spid="26" grpId="0"/>
      <p:bldP spid="9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HW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due Nov. 17</a:t>
            </a:r>
            <a:endParaRPr lang="zh-TW" altLang="en-US" sz="28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3" name="Picture 5" descr="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4509"/>
            <a:ext cx="4465638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yoko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10" y="1690688"/>
            <a:ext cx="4240790" cy="450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28467" y="1735734"/>
            <a:ext cx="33599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&lt;Hint&gt;</a:t>
            </a:r>
          </a:p>
          <a:p>
            <a:pPr marL="342900" indent="-342900">
              <a:buAutoNum type="arabicPeriod"/>
            </a:pPr>
            <a:r>
              <a:rPr lang="en-US" altLang="zh-TW" dirty="0"/>
              <a:t>Binarize the benchmark image Lena as in HW2 by 128.</a:t>
            </a:r>
          </a:p>
          <a:p>
            <a:pPr marL="342900" indent="-342900">
              <a:buFontTx/>
              <a:buAutoNum type="arabicPeriod"/>
            </a:pPr>
            <a:r>
              <a:rPr lang="en-US" altLang="zh-TW" dirty="0"/>
              <a:t>Using 8x8 blocks as a unit,  take the topmost-left pixel as the down-sampled data, Down-sample Lena from 512x512 to 64x64.</a:t>
            </a:r>
          </a:p>
          <a:p>
            <a:pPr marL="342900" indent="-342900">
              <a:buAutoNum type="arabicPeriod"/>
            </a:pPr>
            <a:r>
              <a:rPr lang="en-US" altLang="zh-TW" dirty="0"/>
              <a:t>Count the Yokoi connectivity number.</a:t>
            </a:r>
          </a:p>
          <a:p>
            <a:pPr marL="342900" indent="-342900">
              <a:buAutoNum type="arabicPeriod"/>
            </a:pPr>
            <a:r>
              <a:rPr lang="en-US" altLang="zh-TW" dirty="0"/>
              <a:t>Result of this assignment is a 64x64 matrix. Please </a:t>
            </a:r>
            <a:r>
              <a:rPr lang="en-US" altLang="zh-TW" b="1" dirty="0"/>
              <a:t>align</a:t>
            </a:r>
            <a:r>
              <a:rPr lang="en-US" altLang="zh-TW" dirty="0"/>
              <a:t> the matrix within 1 single A4 page (using 4-connected).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7757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11" descr="yok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02" y="0"/>
            <a:ext cx="6466743" cy="687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605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8-connectivity)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 pixel is an interior pixel if its value and that of each of its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8-connected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neighbor are the same(Yokoi number of an interior pixel : 5)</a:t>
            </a:r>
          </a:p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8-connectivity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of pixel is given by the number of times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條件達成次數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7707840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432667"/>
                  </p:ext>
                </p:extLst>
              </p:nvPr>
            </p:nvGraphicFramePr>
            <p:xfrm>
              <a:off x="7707840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640733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9648377"/>
                  </p:ext>
                </p:extLst>
              </p:nvPr>
            </p:nvGraphicFramePr>
            <p:xfrm>
              <a:off x="2640733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4155744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396517"/>
                  </p:ext>
                </p:extLst>
              </p:nvPr>
            </p:nvGraphicFramePr>
            <p:xfrm>
              <a:off x="4155744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25722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320821"/>
                  </p:ext>
                </p:extLst>
              </p:nvPr>
            </p:nvGraphicFramePr>
            <p:xfrm>
              <a:off x="1125722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67075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720190"/>
                  </p:ext>
                </p:extLst>
              </p:nvPr>
            </p:nvGraphicFramePr>
            <p:xfrm>
              <a:off x="567075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63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1639" t="-2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918872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685844"/>
                  </p:ext>
                </p:extLst>
              </p:nvPr>
            </p:nvGraphicFramePr>
            <p:xfrm>
              <a:off x="918872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036428" y="3822406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28" y="3822406"/>
                <a:ext cx="3854844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814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928219577"/>
              </p:ext>
            </p:extLst>
          </p:nvPr>
        </p:nvGraphicFramePr>
        <p:xfrm>
          <a:off x="539563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700014"/>
              </p:ext>
            </p:extLst>
          </p:nvPr>
        </p:nvGraphicFramePr>
        <p:xfrm>
          <a:off x="4603673" y="24298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502311"/>
              </p:ext>
            </p:extLst>
          </p:nvPr>
        </p:nvGraphicFramePr>
        <p:xfrm>
          <a:off x="5994505" y="245862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897405"/>
              </p:ext>
            </p:extLst>
          </p:nvPr>
        </p:nvGraphicFramePr>
        <p:xfrm>
          <a:off x="5994505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695511"/>
              </p:ext>
            </p:extLst>
          </p:nvPr>
        </p:nvGraphicFramePr>
        <p:xfrm>
          <a:off x="9414867" y="467278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6668" y="1103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𝐼𝑠𝑜𝑙𝑎𝑡𝑒𝑑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" y="110334"/>
                <a:ext cx="1998193" cy="369332"/>
              </a:xfrm>
              <a:prstGeom prst="rect">
                <a:avLst/>
              </a:prstGeom>
              <a:blipFill>
                <a:blip r:embed="rId3"/>
                <a:stretch>
                  <a:fillRect r="-30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26710" y="110561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𝐸𝑑𝑔𝑒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10" y="110561"/>
                <a:ext cx="199819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780102" y="1103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𝐶𝑜𝑛𝑛𝑒𝑐𝑡𝑖𝑛𝑔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102" y="110334"/>
                <a:ext cx="1998193" cy="369332"/>
              </a:xfrm>
              <a:prstGeom prst="rect">
                <a:avLst/>
              </a:prstGeom>
              <a:blipFill>
                <a:blip r:embed="rId5"/>
                <a:stretch>
                  <a:fillRect l="-915" r="-1585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𝐵𝑟𝑎𝑛𝑐h𝑖𝑛𝑔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3)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blipFill>
                <a:blip r:embed="rId6"/>
                <a:stretch>
                  <a:fillRect l="-915" r="-14329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356768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𝐶𝑟𝑜𝑠𝑠𝑖𝑛𝑔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4)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68" y="4212302"/>
                <a:ext cx="1998193" cy="369332"/>
              </a:xfrm>
              <a:prstGeom prst="rect">
                <a:avLst/>
              </a:prstGeom>
              <a:blipFill>
                <a:blip r:embed="rId7"/>
                <a:stretch>
                  <a:fillRect l="-915" r="-3354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899144" y="4215749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𝐼𝑛𝑡𝑒𝑟𝑖𝑜𝑟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5)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144" y="4215749"/>
                <a:ext cx="199819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62249"/>
              </p:ext>
            </p:extLst>
          </p:nvPr>
        </p:nvGraphicFramePr>
        <p:xfrm>
          <a:off x="4603673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422523"/>
              </p:ext>
            </p:extLst>
          </p:nvPr>
        </p:nvGraphicFramePr>
        <p:xfrm>
          <a:off x="3212841" y="24298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790648"/>
              </p:ext>
            </p:extLst>
          </p:nvPr>
        </p:nvGraphicFramePr>
        <p:xfrm>
          <a:off x="3212841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539563" y="168356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s,s,s,s</a:t>
            </a:r>
            <a:r>
              <a:rPr lang="en-US" altLang="zh-TW" dirty="0"/>
              <a:t>) = 0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07190" y="168356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548874" y="168356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927375" y="168390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q,r,s,s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174320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570108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27375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graphicFrame>
        <p:nvGraphicFramePr>
          <p:cNvPr id="3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441830"/>
              </p:ext>
            </p:extLst>
          </p:nvPr>
        </p:nvGraphicFramePr>
        <p:xfrm>
          <a:off x="8506712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4604827"/>
              </p:ext>
            </p:extLst>
          </p:nvPr>
        </p:nvGraphicFramePr>
        <p:xfrm>
          <a:off x="9996080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712997"/>
              </p:ext>
            </p:extLst>
          </p:nvPr>
        </p:nvGraphicFramePr>
        <p:xfrm>
          <a:off x="8506712" y="245862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511825"/>
              </p:ext>
            </p:extLst>
          </p:nvPr>
        </p:nvGraphicFramePr>
        <p:xfrm>
          <a:off x="9996080" y="245862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文字方塊 37"/>
          <p:cNvSpPr txBox="1"/>
          <p:nvPr/>
        </p:nvSpPr>
        <p:spPr>
          <a:xfrm>
            <a:off x="8455497" y="1679860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9890429" y="1689707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8455497" y="3574639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890429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graphicFrame>
        <p:nvGraphicFramePr>
          <p:cNvPr id="4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264894"/>
              </p:ext>
            </p:extLst>
          </p:nvPr>
        </p:nvGraphicFramePr>
        <p:xfrm>
          <a:off x="907620" y="467301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文字方塊 42"/>
          <p:cNvSpPr txBox="1"/>
          <p:nvPr/>
        </p:nvSpPr>
        <p:spPr>
          <a:xfrm>
            <a:off x="836762" y="5785531"/>
            <a:ext cx="13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graphicFrame>
        <p:nvGraphicFramePr>
          <p:cNvPr id="4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679012"/>
              </p:ext>
            </p:extLst>
          </p:nvPr>
        </p:nvGraphicFramePr>
        <p:xfrm>
          <a:off x="2379530" y="467301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文字方塊 44"/>
          <p:cNvSpPr txBox="1"/>
          <p:nvPr/>
        </p:nvSpPr>
        <p:spPr>
          <a:xfrm>
            <a:off x="2231322" y="5785531"/>
            <a:ext cx="13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q,q,s,q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graphicFrame>
        <p:nvGraphicFramePr>
          <p:cNvPr id="4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409742"/>
              </p:ext>
            </p:extLst>
          </p:nvPr>
        </p:nvGraphicFramePr>
        <p:xfrm>
          <a:off x="5885488" y="467278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文字方塊 46"/>
          <p:cNvSpPr txBox="1"/>
          <p:nvPr/>
        </p:nvSpPr>
        <p:spPr>
          <a:xfrm>
            <a:off x="5803258" y="5785304"/>
            <a:ext cx="140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q,q,q,q</a:t>
            </a:r>
            <a:r>
              <a:rPr lang="en-US" altLang="zh-TW" dirty="0"/>
              <a:t>) = 4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9309216" y="578579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r,r,r,r</a:t>
            </a:r>
            <a:r>
              <a:rPr lang="en-US" altLang="zh-TW" dirty="0"/>
              <a:t>) =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644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01" y="1978636"/>
            <a:ext cx="4257675" cy="4219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2857133"/>
            <a:ext cx="2895600" cy="218122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023566" y="6380536"/>
            <a:ext cx="209005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Sample on textbook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776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DFB6C225-39A4-402D-BBFD-72F84CDFF4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en-US" altLang="zh-TW" dirty="0"/>
          </a:p>
        </p:txBody>
      </p:sp>
      <p:sp>
        <p:nvSpPr>
          <p:cNvPr id="338947" name="Rectangle 3">
            <a:extLst>
              <a:ext uri="{FF2B5EF4-FFF2-40B4-BE49-F238E27FC236}">
                <a16:creationId xmlns:a16="http://schemas.microsoft.com/office/drawing/2014/main" id="{BDB1B770-F6A5-40C0-99F5-422890A4B1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neighborhood might be small and asymmetric or large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338949" name="Picture 5">
            <a:extLst>
              <a:ext uri="{FF2B5EF4-FFF2-40B4-BE49-F238E27FC236}">
                <a16:creationId xmlns:a16="http://schemas.microsoft.com/office/drawing/2014/main" id="{FD42E514-629D-4E63-95D7-9FA725AB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3003550"/>
            <a:ext cx="6865937" cy="385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5    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=##⋕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  <a:blipFill rotWithShape="0"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內容版面配置區 2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7561943" y="1825625"/>
                <a:ext cx="3526972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4" name="內容版面配置區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561943" y="1825625"/>
                <a:ext cx="3526972" cy="4351338"/>
              </a:xfrm>
              <a:blipFill rotWithShape="0">
                <a:blip r:embed="rId4"/>
                <a:stretch>
                  <a:fillRect l="-1554" t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57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6.2.5.2 </a:t>
            </a:r>
            <a:r>
              <a:rPr lang="en-US" altLang="zh-TW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 simply counts the number of transitions from symbols that are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different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from that of the center pixel to symbols that are the </a:t>
            </a:r>
            <a:r>
              <a:rPr lang="en-US" altLang="zh-TW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same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as that of the center pixel as one travels around the 8-neighborhood of a pixel.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229950" y="400129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372406"/>
                  </p:ext>
                </p:extLst>
              </p:nvPr>
            </p:nvGraphicFramePr>
            <p:xfrm>
              <a:off x="1229950" y="400129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798763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367576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936389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7505202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4018085" y="5248751"/>
            <a:ext cx="2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0: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background label  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55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6.2.5.2 </a:t>
            </a:r>
            <a:r>
              <a:rPr lang="en-US" altLang="zh-TW" b="1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090056" y="1658727"/>
                <a:ext cx="7548757" cy="50294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sz="2000" dirty="0"/>
              </a:p>
              <a:p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0056" y="1658727"/>
                <a:ext cx="7548757" cy="502945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842619" y="2847548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56048"/>
                  </p:ext>
                </p:extLst>
              </p:nvPr>
            </p:nvGraphicFramePr>
            <p:xfrm>
              <a:off x="2842619" y="2847548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623730" y="4697410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112823" y="468255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42751" y="4185425"/>
                <a:ext cx="191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751" y="4185425"/>
                <a:ext cx="19102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76906" y="2478216"/>
                <a:ext cx="111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06" y="2478216"/>
                <a:ext cx="111240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51117" y="2431009"/>
                <a:ext cx="4902683" cy="41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17" y="2431009"/>
                <a:ext cx="4902683" cy="41950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69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connected shrink operator labels only those border pixels that can be deleted from a connected region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without disconnected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region</a:t>
            </a: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</a:rPr>
              <a:t>symbolic data domain(input/output : binary image)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2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TW" sz="2300" dirty="0">
                    <a:latin typeface="Cambria Math" panose="02040503050406030204" pitchFamily="18" charset="0"/>
                  </a:rPr>
                  <a:t>f</a:t>
                </a:r>
                <a:r>
                  <a:rPr lang="en-US" altLang="zh-TW" sz="2300" b="0" dirty="0">
                    <a:latin typeface="Cambria Math" panose="02040503050406030204" pitchFamily="18" charset="0"/>
                  </a:rPr>
                  <a:t>or 4-connectivity</a:t>
                </a:r>
              </a:p>
              <a:p>
                <a:pPr marL="0" indent="0">
                  <a:buNone/>
                </a:pPr>
                <a:r>
                  <a:rPr lang="en-US" altLang="zh-TW" sz="2300" b="0" dirty="0"/>
                  <a:t>   </a:t>
                </a:r>
                <a14:m>
                  <m:oMath xmlns:m="http://schemas.openxmlformats.org/officeDocument/2006/math">
                    <m:r>
                      <a:rPr lang="en-US" altLang="zh-TW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∧(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300" dirty="0">
                  <a:solidFill>
                    <a:srgbClr val="FF0000"/>
                  </a:solidFill>
                </a:endParaRPr>
              </a:p>
              <a:p>
                <a:r>
                  <a:rPr lang="en-US" altLang="zh-TW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300" dirty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∧(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300" dirty="0"/>
              </a:p>
              <a:p>
                <a:endParaRPr lang="zh-TW" altLang="en-US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3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300" dirty="0"/>
              </a:p>
              <a:p>
                <a14:m>
                  <m:oMath xmlns:m="http://schemas.openxmlformats.org/officeDocument/2006/math">
                    <m:r>
                      <a:rPr lang="en-US" altLang="zh-TW" sz="23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𝑒𝑥𝑎𝑐𝑡𝑙𝑦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𝑜𝑛𝑒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300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06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9015606" y="246677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183037"/>
                  </p:ext>
                </p:extLst>
              </p:nvPr>
            </p:nvGraphicFramePr>
            <p:xfrm>
              <a:off x="9015606" y="246677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639" r="-204918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00000" r="-2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7478078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1899335"/>
                  </p:ext>
                </p:extLst>
              </p:nvPr>
            </p:nvGraphicFramePr>
            <p:xfrm>
              <a:off x="7478078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100000" r="-2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20327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478078" y="246179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732191"/>
                  </p:ext>
                </p:extLst>
              </p:nvPr>
            </p:nvGraphicFramePr>
            <p:xfrm>
              <a:off x="7478078" y="246179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9015606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236538"/>
                  </p:ext>
                </p:extLst>
              </p:nvPr>
            </p:nvGraphicFramePr>
            <p:xfrm>
              <a:off x="9015606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279" t="-20327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68330" y="1619973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30" y="1619973"/>
                <a:ext cx="3854844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137651" y="5988734"/>
            <a:ext cx="28791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Yokoi</a:t>
            </a:r>
            <a:r>
              <a:rPr lang="zh-TW" altLang="en-US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Connectivity</a:t>
            </a:r>
            <a:r>
              <a:rPr lang="zh-TW" altLang="en-US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Number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r>
              <a:rPr lang="zh-TW" altLang="en-US">
                <a:solidFill>
                  <a:srgbClr val="FF0000"/>
                </a:solidFill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1(edge)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80213" y="5988734"/>
            <a:ext cx="47559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Scan: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top-down</a:t>
            </a:r>
            <a:r>
              <a:rPr lang="zh-TW" altLang="en-US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left-right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last-step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output (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not the original image)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9211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7796" y="1218482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𝑏𝑎𝑐𝑘𝑔𝑟𝑜𝑢𝑛𝑑</m:t>
                      </m:r>
                      <m:r>
                        <a:rPr lang="zh-TW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𝑙𝑎𝑏𝑒𝑙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96" y="1218482"/>
                <a:ext cx="3775165" cy="646331"/>
              </a:xfrm>
              <a:prstGeom prst="rect">
                <a:avLst/>
              </a:prstGeom>
              <a:blipFill>
                <a:blip r:embed="rId3"/>
                <a:stretch>
                  <a:fillRect t="-6604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4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567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264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989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146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02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zh-TW" alt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18309" y="3047998"/>
                <a:ext cx="6019800" cy="312896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general operator: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00FF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operator (position-dependent):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8A00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8A0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zh-TW" altLang="en-US" i="1" dirty="0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8309" y="3047998"/>
                <a:ext cx="6019800" cy="3128963"/>
              </a:xfrm>
              <a:blipFill>
                <a:blip r:embed="rId3"/>
                <a:stretch>
                  <a:fillRect l="-7794" t="-3899" b="-115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3457" y="3047997"/>
                <a:ext cx="6019800" cy="312896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shift-invariant operator: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00FF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 (correlation):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8A00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8A00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8A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eqArr>
                          <m:eqArr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nary>
                  </m:oMath>
                </a14:m>
                <a:endParaRPr lang="en-US" altLang="zh-TW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3457" y="3047997"/>
                <a:ext cx="6019800" cy="3128964"/>
              </a:xfrm>
              <a:blipFill rotWithShape="1">
                <a:blip r:embed="rId4"/>
                <a:stretch>
                  <a:fillRect l="-1113" t="-33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5846" y="1957754"/>
                <a:ext cx="11840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sz="2400">
                    <a:latin typeface="Cambria Math" panose="02040503050406030204" pitchFamily="18" charset="0"/>
                  </a:rPr>
                  <a:t>Definitions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:</a:t>
                </a:r>
                <a:br>
                  <a:rPr lang="en-US" altLang="zh-TW" sz="2400">
                    <a:latin typeface="Cambria Math" panose="02040503050406030204" pitchFamily="18" charset="0"/>
                  </a:rPr>
                </a:br>
                <a:r>
                  <a:rPr lang="en-US" altLang="zh-TW" sz="2400">
                    <a:latin typeface="Cambria Math" panose="02040503050406030204" pitchFamily="18" charset="0"/>
                  </a:rPr>
                  <a:t>given</a:t>
                </a:r>
                <a:r>
                  <a:rPr lang="zh-TW" altLang="en-US" sz="240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>image(input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):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>output</a:t>
                </a:r>
                <a:r>
                  <a:rPr lang="zh-TW" altLang="en-US" sz="240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>image:</a:t>
                </a:r>
                <a:r>
                  <a:rPr lang="zh-TW" altLang="en-US" sz="24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ighborhood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op</m:t>
                    </m:r>
                    <m:r>
                      <m:rPr>
                        <m:sty m:val="p"/>
                      </m:rPr>
                      <a:rPr lang="en-US" altLang="zh-TW" sz="2400" i="1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rator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neighborhood: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46" y="1957754"/>
                <a:ext cx="11840308" cy="830997"/>
              </a:xfrm>
              <a:prstGeom prst="rect">
                <a:avLst/>
              </a:prstGeom>
              <a:blipFill>
                <a:blip r:embed="rId5"/>
                <a:stretch>
                  <a:fillRect l="-824" t="-5882" r="-154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894006" y="6263640"/>
                <a:ext cx="1796389" cy="49244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2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006" y="6263640"/>
                <a:ext cx="179638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42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264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7935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776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97143"/>
              </p:ext>
            </p:extLst>
          </p:nvPr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812154" y="1056766"/>
                <a:ext cx="33919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𝑠h𝑟𝑖𝑛𝑘𝑖𝑛𝑔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en-US" altLang="zh-TW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𝑐𝑜𝑚𝑝𝑎𝑟𝑖𝑠𝑖𝑜𝑛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154" y="1056766"/>
                <a:ext cx="3391987" cy="830997"/>
              </a:xfrm>
              <a:prstGeom prst="rect">
                <a:avLst/>
              </a:prstGeom>
              <a:blipFill>
                <a:blip r:embed="rId2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420167" y="1403148"/>
                <a:ext cx="3391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167" y="1403148"/>
                <a:ext cx="3391987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038013" y="5342708"/>
            <a:ext cx="37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FF00"/>
                </a:solidFill>
                <a:ea typeface="標楷體" panose="03000509000000000000" pitchFamily="65" charset="-120"/>
              </a:rPr>
              <a:t>green region </a:t>
            </a:r>
            <a:r>
              <a:rPr lang="en-US" altLang="zh-TW">
                <a:ea typeface="標楷體" panose="03000509000000000000" pitchFamily="65" charset="-120"/>
              </a:rPr>
              <a:t>are those pixels deleted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4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812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Relabels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with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specified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border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pixels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next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an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interior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pixel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</a:rPr>
              <a:t>Non-Rec</a:t>
            </a:r>
            <a:r>
              <a:rPr lang="en-US" altLang="zh-TW" dirty="0">
                <a:latin typeface="Cambria Math" panose="020405030504060302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</a:rPr>
              <a:t>symbolic data domain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01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715193" y="3876122"/>
                <a:ext cx="4871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3876122"/>
                <a:ext cx="4871259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 txBox="1">
                <a:spLocks/>
              </p:cNvSpPr>
              <p:nvPr/>
            </p:nvSpPr>
            <p:spPr>
              <a:xfrm>
                <a:off x="5180658" y="1690688"/>
                <a:ext cx="5181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2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∧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 xmlns="">
          <p:sp>
            <p:nvSpPr>
              <p:cNvPr id="7" name="內容版面配置區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58" y="1690688"/>
                <a:ext cx="5181600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715193" y="4411169"/>
                <a:ext cx="2924134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411169"/>
                <a:ext cx="2924134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7980"/>
              </p:ext>
            </p:extLst>
          </p:nvPr>
        </p:nvGraphicFramePr>
        <p:xfrm>
          <a:off x="2482222" y="518774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76972"/>
              </p:ext>
            </p:extLst>
          </p:nvPr>
        </p:nvGraphicFramePr>
        <p:xfrm>
          <a:off x="6395817" y="518774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78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6.2.7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68425"/>
                <a:ext cx="5181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900" dirty="0"/>
              </a:p>
              <a:p>
                <a:pPr marL="0" indent="0" algn="ctr"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4-connected</a:t>
                </a: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zh-TW" altLang="en-US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zh-TW" altLang="en-US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9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 smtClean="0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b="0" i="1" smtClean="0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684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368425"/>
                <a:ext cx="5181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900" dirty="0"/>
              </a:p>
              <a:p>
                <a:pPr marL="0" indent="0" algn="ctr"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8-connected</a:t>
                </a: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zh-TW" altLang="en-US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zh-TW" altLang="en-US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9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 smtClean="0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b="0" i="1" smtClean="0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368425"/>
                <a:ext cx="5181600" cy="43513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569300" y="2253343"/>
                <a:ext cx="3053400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00" y="2253343"/>
                <a:ext cx="3053400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593669" y="6073412"/>
                <a:ext cx="90046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Assign </a:t>
                </a:r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 those pixels satisfy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have more than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𝜃</m:t>
                    </m:r>
                  </m:oMath>
                </a14:m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neighbors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whose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pixel value = m</a:t>
                </a:r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669" y="6073412"/>
                <a:ext cx="9004662" cy="646331"/>
              </a:xfrm>
              <a:prstGeom prst="rect">
                <a:avLst/>
              </a:prstGeom>
              <a:blipFill>
                <a:blip r:embed="rId6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471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Operator(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HW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</a:t>
            </a:r>
            <a:r>
              <a:rPr lang="en-US" altLang="zh-TW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due Nov. 24</a:t>
            </a:r>
            <a:endParaRPr lang="zh-TW" altLang="en-US" sz="32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Composition of three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marked-pixel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connected shrink operator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95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Thinning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Step1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: </a:t>
            </a:r>
            <a:r>
              <a:rPr lang="en-US" altLang="zh-TW" sz="1600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original symbolic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marked-interior/border-pixel operator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: </a:t>
            </a:r>
            <a:r>
              <a:rPr lang="en-US" altLang="zh-TW" sz="16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interior/border image</a:t>
            </a: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Step2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: </a:t>
            </a:r>
            <a:r>
              <a:rPr lang="en-US" altLang="zh-TW" sz="16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interior/border image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: 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  <a:endParaRPr lang="zh-TW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Step3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: </a:t>
            </a:r>
            <a:r>
              <a:rPr lang="en-US" altLang="zh-TW" sz="1600" dirty="0">
                <a:solidFill>
                  <a:srgbClr val="008A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original symbolic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 image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marked-pixel connected shrink operator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removable(by connected shrink operator on</a:t>
            </a:r>
            <a:r>
              <a:rPr lang="en-US" altLang="zh-TW" sz="1600" dirty="0">
                <a:solidFill>
                  <a:srgbClr val="008A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original symbolic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marked(by 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delete those pixels satisfied the two conditions mentioned above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: thinned output image</a:t>
            </a:r>
            <a:endParaRPr lang="zh-TW" altLang="en-US" sz="1600" dirty="0">
              <a:latin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use thinned output image as next original symbolic image</a:t>
            </a: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repeat step1, step2, step3 until the last output never changed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46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1380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834099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27400" y="5090942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𝑐𝑜𝑛𝑛𝑒𝑐𝑡𝑒𝑑</m:t>
                      </m:r>
                    </m:oMath>
                  </m:oMathPara>
                </a14:m>
                <a:endParaRPr lang="zh-TW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5090942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𝑡𝑒𝑟𝑖𝑜𝑟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𝑏𝑜𝑟𝑑𝑒𝑟</m:t>
                      </m:r>
                      <m:r>
                        <a:rPr lang="zh-TW" alt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𝑚𝑎𝑟𝑘𝑒𝑑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340995" y="5090942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𝑐𝑜𝑛𝑛𝑒𝑐𝑡𝑒𝑑</m:t>
                      </m:r>
                    </m:oMath>
                  </m:oMathPara>
                </a14:m>
                <a:endParaRPr lang="zh-TW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5090942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340292" y="366660"/>
            <a:ext cx="1151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Step1 &amp; Step2 : produce </a:t>
            </a:r>
            <a:r>
              <a:rPr lang="en-US" altLang="zh-TW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two </a:t>
            </a:r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input images for Step3</a:t>
            </a:r>
            <a:endParaRPr lang="zh-TW" altLang="en-US" sz="4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24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3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masks for noise cleaning, (a) box filter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pic>
        <p:nvPicPr>
          <p:cNvPr id="345094" name="Picture 6">
            <a:extLst>
              <a:ext uri="{FF2B5EF4-FFF2-40B4-BE49-F238E27FC236}">
                <a16:creationId xmlns:a16="http://schemas.microsoft.com/office/drawing/2014/main" id="{472E1740-8D5B-4A0A-A47C-73A76DC4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43" y="2514252"/>
            <a:ext cx="4913313" cy="424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02683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02683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706880" y="5290456"/>
                <a:ext cx="87782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為求版面潔淨，若干步驟省略不顯示，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不可整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𝑟𝑜𝑤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作完才與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𝑚𝑎𝑟𝑘𝑒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比對，每作完一個點就要決定是否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𝑑𝑒𝑙𝑒𝑡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𝑒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正式操作仍需要由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𝑙𝑒𝑓𝑡</m:t>
                    </m:r>
                    <m:r>
                      <m:rPr>
                        <m:nor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𝑟𝑖𝑔h𝑡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𝑡𝑜𝑝</m:t>
                    </m:r>
                    <m:r>
                      <m:rPr>
                        <m:nor/>
                      </m:rPr>
                      <a:rPr lang="en-US" altLang="zh-TW" i="0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𝑑𝑜𝑤𝑛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𝑠𝑐𝑎𝑛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6.2.6 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𝑐𝑜𝑛𝑛𝑒𝑐𝑡𝑒𝑑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𝑠h𝑟𝑖𝑛𝑘𝑖𝑛𝑔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880" y="5290456"/>
                <a:ext cx="8778240" cy="1200329"/>
              </a:xfrm>
              <a:prstGeom prst="rect">
                <a:avLst/>
              </a:prstGeom>
              <a:blipFill rotWithShape="0">
                <a:blip r:embed="rId5"/>
                <a:stretch>
                  <a:fillRect t="-2538" b="-3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78212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924424" y="270229"/>
            <a:ext cx="1034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Step3 : marked-pixel connected shrink operator</a:t>
            </a:r>
            <a:endParaRPr lang="zh-TW" altLang="en-US" sz="4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04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26394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40065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62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395645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4965127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07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05697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9144292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883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81316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27640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032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60768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27640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980828" y="5786846"/>
                <a:ext cx="4039869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𝑐h𝑒𝑐𝑘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𝑠𝑡𝑜𝑝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𝑐𝑟𝑖𝑡𝑒𝑟𝑖𝑜𝑛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28" y="5786846"/>
                <a:ext cx="403986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2028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1380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𝑐𝑜𝑚𝑝𝑎𝑟𝑖𝑠𝑜𝑛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34099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3078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254726" y="250031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</a:t>
            </a:r>
            <a:r>
              <a:rPr lang="en-US" altLang="zh-TW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HW due: Nov. 24</a:t>
            </a:r>
            <a:endParaRPr lang="en-US" altLang="zh-TW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err="1"/>
              <a:t>lena.thin</a:t>
            </a:r>
            <a:endParaRPr lang="en-US" altLang="zh-TW" dirty="0"/>
          </a:p>
          <a:p>
            <a:pPr eaLnBrk="1" hangingPunct="1"/>
            <a:endParaRPr lang="en-US" altLang="zh-TW" dirty="0"/>
          </a:p>
        </p:txBody>
      </p:sp>
      <p:pic>
        <p:nvPicPr>
          <p:cNvPr id="71685" name="Picture 5" descr="thi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33" y="0"/>
            <a:ext cx="58981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5" descr="le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" y="2502693"/>
            <a:ext cx="313055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lena_thin_testoverflow1">
            <a:extLst>
              <a:ext uri="{FF2B5EF4-FFF2-40B4-BE49-F238E27FC236}">
                <a16:creationId xmlns:a16="http://schemas.microsoft.com/office/drawing/2014/main" id="{DB36F46F-D982-4CF9-9D60-60C09312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82" y="2502692"/>
            <a:ext cx="3130551" cy="31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46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199" y="1825625"/>
            <a:ext cx="10813869" cy="4351338"/>
          </a:xfrm>
        </p:spPr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purpose of distance transformation operator is to produce a numeric image whose pixels are labeled with distance between each of them and their closest border pixel</a:t>
            </a: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Rec.*1, Non-Rec.*2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 : binary image/output : numeric image)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102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(nonrecursive1)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8911"/>
                <a:ext cx="10515600" cy="4351338"/>
              </a:xfrm>
            </p:spPr>
            <p:txBody>
              <a:bodyPr/>
              <a:lstStyle/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Initialization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set all inner labels </a:t>
                </a:r>
                <a:r>
                  <a:rPr lang="en-US" altLang="zh-TW" i="1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otherwise 0.</a:t>
                </a:r>
              </a:p>
              <a:p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Iteration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zh-TW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altLang="zh-TW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th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iteration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label with a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</a:t>
                </a:r>
                <a:r>
                  <a:rPr lang="zh-TW" altLang="en-US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all pixels whose label is </a:t>
                </a:r>
                <a:r>
                  <a:rPr lang="en-US" altLang="zh-TW" i="1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that are  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next to a pixel whose label is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n-1</a:t>
                </a:r>
              </a:p>
              <a:p>
                <a:pPr marL="0" indent="0">
                  <a:buNone/>
                </a:pP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                    </a:t>
                </a:r>
                <a:r>
                  <a:rPr lang="en-US" altLang="zh-TW" dirty="0">
                    <a:solidFill>
                      <a:schemeClr val="tx1"/>
                    </a:solidFill>
                    <a:latin typeface="Bell MT" panose="02020503060305020303" pitchFamily="18" charset="0"/>
                    <a:ea typeface="Cambria Math" panose="02040503050406030204" pitchFamily="18" charset="0"/>
                  </a:rPr>
                  <a:t>( </a:t>
                </a:r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 region growing operator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background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Bell MT" panose="02020503060305020303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Stopping criterion : when no pixel with label </a:t>
                </a:r>
                <a:r>
                  <a:rPr lang="en-US" altLang="zh-TW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8911"/>
                <a:ext cx="10515600" cy="4351338"/>
              </a:xfrm>
              <a:blipFill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198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19670</TotalTime>
  <Words>13384</Words>
  <Application>Microsoft Office PowerPoint</Application>
  <PresentationFormat>寬螢幕</PresentationFormat>
  <Paragraphs>7534</Paragraphs>
  <Slides>155</Slides>
  <Notes>92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155</vt:i4>
      </vt:variant>
    </vt:vector>
  </HeadingPairs>
  <TitlesOfParts>
    <vt:vector size="165" baseType="lpstr">
      <vt:lpstr>微軟正黑體</vt:lpstr>
      <vt:lpstr>標楷體</vt:lpstr>
      <vt:lpstr>Adobe Caslon Pro</vt:lpstr>
      <vt:lpstr>Arial</vt:lpstr>
      <vt:lpstr>Bell MT</vt:lpstr>
      <vt:lpstr>Calibri</vt:lpstr>
      <vt:lpstr>Calibri Light</vt:lpstr>
      <vt:lpstr>Cambria Math</vt:lpstr>
      <vt:lpstr>Wingdings</vt:lpstr>
      <vt:lpstr>Office 佈景主題</vt:lpstr>
      <vt:lpstr>Computer Vision </vt:lpstr>
      <vt:lpstr>Chapter 6  Neighborhood Operators</vt:lpstr>
      <vt:lpstr>PowerPoint 簡報</vt:lpstr>
      <vt:lpstr>PowerPoint 簡報</vt:lpstr>
      <vt:lpstr>6.1.1 Introduction</vt:lpstr>
      <vt:lpstr>6.1.1 Introduction</vt:lpstr>
      <vt:lpstr>6.1.1 Introduction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 Cross-correlation</vt:lpstr>
      <vt:lpstr>6.1.2 Non-Rec. Neighborhood Operator Convolution 1/2</vt:lpstr>
      <vt:lpstr>6.1.2 Non-Rec. Neighborhood Operator Convolution 2/2</vt:lpstr>
      <vt:lpstr>6.1.2 Non-Rec. Neighborhood Operator Cross-correlation 2/2</vt:lpstr>
      <vt:lpstr>PowerPoint 簡報</vt:lpstr>
      <vt:lpstr>6.2.0 Definition</vt:lpstr>
      <vt:lpstr>6.2.1 Region-Growing Operator</vt:lpstr>
      <vt:lpstr>6.2.1 Region-Growing Operator</vt:lpstr>
      <vt:lpstr>PowerPoint 簡報</vt:lpstr>
      <vt:lpstr>PowerPoint 簡報</vt:lpstr>
      <vt:lpstr>PowerPoint 簡報</vt:lpstr>
      <vt:lpstr>6.2.2 Nearest Neighbor Sets and  Influence Zones</vt:lpstr>
      <vt:lpstr>PowerPoint 簡報</vt:lpstr>
      <vt:lpstr>6.2.3 Region-Shrinking Operator</vt:lpstr>
      <vt:lpstr>6.2.3 Region-Shrinking Operator</vt:lpstr>
      <vt:lpstr>6.2.3 Region-Shrinking Operator</vt:lpstr>
      <vt:lpstr>PowerPoint 簡報</vt:lpstr>
      <vt:lpstr>PowerPoint 簡報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6.2.4 Mark-Interior/Border-Pixel Operator</vt:lpstr>
      <vt:lpstr>6.2.4 Mark-Interior/Border-Pixel Operator</vt:lpstr>
      <vt:lpstr>PowerPoint 簡報</vt:lpstr>
      <vt:lpstr>PowerPoint 簡報</vt:lpstr>
      <vt:lpstr>PowerPoint 簡報</vt:lpstr>
      <vt:lpstr>PowerPoint 簡報</vt:lpstr>
      <vt:lpstr>6.2.5 Connectivity Number Operator</vt:lpstr>
      <vt:lpstr>6.2.5.1 Yokoi Connectivity Number (for 4-connectivity)</vt:lpstr>
      <vt:lpstr>PowerPoint 簡報</vt:lpstr>
      <vt:lpstr>6.2.5.1 Yokoi Connectivity Number</vt:lpstr>
      <vt:lpstr>6.2.5.1 Yokoi Connectivity Number</vt:lpstr>
      <vt:lpstr>6.2.5.1 Yokoi Connectivity Number (HW) due Nov. 17</vt:lpstr>
      <vt:lpstr>PowerPoint 簡報</vt:lpstr>
      <vt:lpstr>6.2.5.1 Yokoi Connectivity Number (for 8-connectivity)</vt:lpstr>
      <vt:lpstr>PowerPoint 簡報</vt:lpstr>
      <vt:lpstr>6.2.5.1 Yokoi Connectivity Number </vt:lpstr>
      <vt:lpstr>6.2.5.1 Yokoi Connectivity Number</vt:lpstr>
      <vt:lpstr>6.2.5.2 Rutovitz Connectivity Number</vt:lpstr>
      <vt:lpstr>6.2.5.2 Rutovitz Connectivity Number</vt:lpstr>
      <vt:lpstr>6.2.6 Connected Shrink Operator</vt:lpstr>
      <vt:lpstr>6.2.6 Connected Shrink Operator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6.2.7 Pair Relationship Operator</vt:lpstr>
      <vt:lpstr>PowerPoint 簡報</vt:lpstr>
      <vt:lpstr>6.2.7 Pair Relationship Operator</vt:lpstr>
      <vt:lpstr>6.2.8 Thinning Operator(HW)                                                                 due Nov. 24</vt:lpstr>
      <vt:lpstr>6.2.8 Thinning Operator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6.2.8 Thinning Operator                         HW due: Nov. 24</vt:lpstr>
      <vt:lpstr>6.2.9 Distance Transformation Operator</vt:lpstr>
      <vt:lpstr>6.2.9 Distance Transformation Operator (nonrecursive1)</vt:lpstr>
      <vt:lpstr>PowerPoint 簡報</vt:lpstr>
      <vt:lpstr>6.2.9 Distance Transformation Operator (nonrecursive2)</vt:lpstr>
      <vt:lpstr>6.2.9 Distance Transformation Operator (recursive)</vt:lpstr>
      <vt:lpstr>left-right top-bottom scan</vt:lpstr>
      <vt:lpstr>left-right top-bottom scan</vt:lpstr>
      <vt:lpstr>left-right top-bottom scan</vt:lpstr>
      <vt:lpstr>left-right top-bottom scan</vt:lpstr>
      <vt:lpstr>right-left bottom-top scan</vt:lpstr>
      <vt:lpstr>right-left bottom-top scan</vt:lpstr>
      <vt:lpstr>right-left bottom-top scan</vt:lpstr>
      <vt:lpstr>6.2.10 Radius of Fusion</vt:lpstr>
      <vt:lpstr>6.2.10 Radius of Fusion</vt:lpstr>
      <vt:lpstr>6.2.11 Number of Shortest Paths</vt:lpstr>
      <vt:lpstr>6.2.11 Number of Shortest Paths</vt:lpstr>
      <vt:lpstr>PowerPoint 簡報</vt:lpstr>
      <vt:lpstr>PowerPoint 簡報</vt:lpstr>
      <vt:lpstr>6.3.0 Extremum-Related Neighborhood Operators</vt:lpstr>
      <vt:lpstr>6.3.1 Non-Minima-Maxima Operator</vt:lpstr>
      <vt:lpstr>6.3.1 Non-Minima-Maxima Operator</vt:lpstr>
      <vt:lpstr>6.3.2 Relative Extrema Operator</vt:lpstr>
      <vt:lpstr>6.3.2 Relative Extrema Operator Monotonic Example (Relative Maxima)</vt:lpstr>
      <vt:lpstr>6.3.2 Relative Extrema Operator (Relative Maxima Operator)</vt:lpstr>
      <vt:lpstr>6.3.2 Relative Extrema Operator (Relative Minima Operator)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6.3.3 Reachability Operator</vt:lpstr>
      <vt:lpstr>6.3.3 Reachability Operator</vt:lpstr>
      <vt:lpstr>6.3.3 Reachability Operator</vt:lpstr>
      <vt:lpstr>6.3.3 Reachability Operator</vt:lpstr>
      <vt:lpstr>6.3.3 Reachability Operator</vt:lpstr>
      <vt:lpstr>PowerPoint 簡報</vt:lpstr>
      <vt:lpstr>6.4.0 Linear Shift-Invariant Neighborhood Operators</vt:lpstr>
      <vt:lpstr>6.4.1.1 Convolution</vt:lpstr>
      <vt:lpstr>6.4.1.1 Convolution</vt:lpstr>
      <vt:lpstr>6.4.1.1 Convolution</vt:lpstr>
      <vt:lpstr>6.4.1.1 Convolution</vt:lpstr>
      <vt:lpstr>6.4.1.1 Convolution</vt:lpstr>
      <vt:lpstr>6.4.1.2 Correlation</vt:lpstr>
      <vt:lpstr>6.4.1.2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6.4.2 Separability</vt:lpstr>
      <vt:lpstr>6.4.2 Separability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chapter6 Neighborhood Operators</dc:title>
  <dc:creator>user</dc:creator>
  <cp:lastModifiedBy>KAI CHING YEN</cp:lastModifiedBy>
  <cp:revision>667</cp:revision>
  <dcterms:created xsi:type="dcterms:W3CDTF">2015-10-23T05:30:12Z</dcterms:created>
  <dcterms:modified xsi:type="dcterms:W3CDTF">2020-10-29T09:39:45Z</dcterms:modified>
</cp:coreProperties>
</file>